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92" r:id="rId3"/>
    <p:sldId id="269" r:id="rId4"/>
    <p:sldId id="267" r:id="rId5"/>
    <p:sldId id="270" r:id="rId6"/>
    <p:sldId id="295" r:id="rId7"/>
    <p:sldId id="296" r:id="rId8"/>
    <p:sldId id="297" r:id="rId9"/>
    <p:sldId id="299" r:id="rId10"/>
    <p:sldId id="293" r:id="rId11"/>
    <p:sldId id="294" r:id="rId12"/>
    <p:sldId id="298" r:id="rId13"/>
    <p:sldId id="300" r:id="rId14"/>
    <p:sldId id="301" r:id="rId15"/>
    <p:sldId id="302" r:id="rId16"/>
    <p:sldId id="304" r:id="rId17"/>
    <p:sldId id="30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5" r:id="rId30"/>
    <p:sldId id="317" r:id="rId31"/>
    <p:sldId id="318" r:id="rId32"/>
    <p:sldId id="319" r:id="rId33"/>
    <p:sldId id="322" r:id="rId34"/>
    <p:sldId id="323" r:id="rId35"/>
    <p:sldId id="320" r:id="rId36"/>
    <p:sldId id="321" r:id="rId37"/>
    <p:sldId id="324" r:id="rId38"/>
    <p:sldId id="325" r:id="rId39"/>
    <p:sldId id="258" r:id="rId40"/>
    <p:sldId id="265" r:id="rId41"/>
    <p:sldId id="266" r:id="rId42"/>
    <p:sldId id="288" r:id="rId43"/>
    <p:sldId id="257" r:id="rId44"/>
    <p:sldId id="326" r:id="rId45"/>
    <p:sldId id="28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8303-405F-41D7-B16D-28C6D785B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69CA-DCC0-47B8-A453-34180A14D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1B0B-6AB8-468B-9F02-E37B94415E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E092AA-2CB0-4DF7-9AFA-3ECB4BFE9E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0CD0-FD8E-4EB5-9AEA-24AE1EA01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51BC-CB9F-4667-9336-7DE7B5B66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4901-C78C-4ACD-950F-C51436CBE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096F87-85A5-4BF9-AFFE-96C6192A1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4A18-BB45-47E4-B545-D36F6A13ED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20CC25-D76A-4C71-A6BB-61AB57F3E6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7DAE1C-382A-4AB4-A197-E075483FE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4B23FC-5E25-4252-BC41-338B55AF8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1" r:id="rId4"/>
    <p:sldLayoutId id="2147483852" r:id="rId5"/>
    <p:sldLayoutId id="2147483859" r:id="rId6"/>
    <p:sldLayoutId id="2147483853" r:id="rId7"/>
    <p:sldLayoutId id="2147483860" r:id="rId8"/>
    <p:sldLayoutId id="2147483861" r:id="rId9"/>
    <p:sldLayoutId id="2147483854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2357438" y="285750"/>
            <a:ext cx="6375400" cy="5951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pc="100" dirty="0" smtClean="0">
                <a:solidFill>
                  <a:srgbClr val="FF0000"/>
                </a:solidFill>
                <a:latin typeface="Comic Sans MS" pitchFamily="66" charset="0"/>
              </a:rPr>
              <a:t>Основные подходы и методы помощи несовершеннолетним при отказе от курения</a:t>
            </a:r>
            <a:br>
              <a:rPr lang="ru-RU" sz="4400" spc="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400" spc="1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400" spc="1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4400" spc="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643446"/>
            <a:ext cx="26463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28680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Анкета «СОЦИАЛЬНАЯ СИТУАЦИЯ КУРЕНИЯ» </a:t>
            </a:r>
          </a:p>
          <a:p>
            <a:r>
              <a:rPr lang="ru-RU" sz="1900" dirty="0" smtClean="0"/>
              <a:t>В каждом пункте выбери один ответ и подсчитай набранные баллы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1)  Курят ли у тебя дома?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да, родители 0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да, другие члены семьи 1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да, соседи 2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нет, никто не курит 3 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2)  Как отнесутся близкие к твоему отказу от курения?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отрицательно 0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с насмешкой 1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безразлично 2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с одобрением 3 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3) Курят ли твои друзья открыто?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да, все 0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да, некоторые 1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курят, но скрывают это от родителей 2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нет, никто не курит 3 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4) Как друзья отнесутся к твоему отказу от курения?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отрицательно 0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с насмешкой 1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безразлично 2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 с одобрением 3</a:t>
            </a:r>
            <a:endParaRPr lang="ru-RU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67600" cy="487375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Суммарный балл  От 0 до 3 баллов </a:t>
            </a:r>
            <a:r>
              <a:rPr lang="ru-RU" dirty="0" smtClean="0"/>
              <a:t>Скорее всего, друзья и близкие не станут помогать тебе бросить курить. Поэтому, тебе нужно проявить твердость и самостоятельность в намерении бросить курить и не обращать внимания на мнение знакомых курильщиков. </a:t>
            </a:r>
            <a:r>
              <a:rPr lang="ru-RU" b="1" dirty="0" smtClean="0">
                <a:solidFill>
                  <a:srgbClr val="C00000"/>
                </a:solidFill>
              </a:rPr>
              <a:t>От 4 до 8 баллов </a:t>
            </a:r>
            <a:r>
              <a:rPr lang="ru-RU" dirty="0" smtClean="0"/>
              <a:t>Твоего желания отказаться от курения недостаточно. Мало кто имеет свое мнение на этот счет. Возможно, кто-то просто не хочет лишаться приятной компании в курилке. Но ты же решил не курить…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От 9 до 12 баллов </a:t>
            </a:r>
            <a:r>
              <a:rPr lang="ru-RU" dirty="0" smtClean="0"/>
              <a:t>Твои близкие и друзья готовы поддержать тебя, если ты бросишь курить. Далеко не все желающие бросить курить оказываются в такой благоприятной ситуации. Сумей воспользоваться ею.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Тест Хорна (Тип курения)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28680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Определяет, каков </a:t>
            </a:r>
            <a:r>
              <a:rPr lang="ru-RU" b="1" dirty="0" smtClean="0">
                <a:solidFill>
                  <a:srgbClr val="C00000"/>
                </a:solidFill>
              </a:rPr>
              <a:t>тип курения </a:t>
            </a:r>
            <a:r>
              <a:rPr lang="ru-RU" dirty="0" smtClean="0"/>
              <a:t>у подростка, выявляет его поведенческие особенности (связанные с курением) </a:t>
            </a:r>
          </a:p>
          <a:p>
            <a:pPr>
              <a:buNone/>
            </a:pPr>
            <a:r>
              <a:rPr lang="ru-RU" dirty="0" smtClean="0"/>
              <a:t>   Выделяются следующие </a:t>
            </a:r>
            <a:r>
              <a:rPr lang="ru-RU" b="1" dirty="0" smtClean="0">
                <a:solidFill>
                  <a:srgbClr val="C00000"/>
                </a:solidFill>
              </a:rPr>
              <a:t>типы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игра с сигаретой;</a:t>
            </a:r>
          </a:p>
          <a:p>
            <a:pPr lvl="0"/>
            <a:r>
              <a:rPr lang="ru-RU" dirty="0" smtClean="0"/>
              <a:t>стимуляция;</a:t>
            </a:r>
          </a:p>
          <a:p>
            <a:pPr lvl="0"/>
            <a:r>
              <a:rPr lang="ru-RU" dirty="0" smtClean="0"/>
              <a:t>жажда;</a:t>
            </a:r>
          </a:p>
          <a:p>
            <a:pPr lvl="0"/>
            <a:r>
              <a:rPr lang="ru-RU" dirty="0" smtClean="0"/>
              <a:t>поддержка;</a:t>
            </a:r>
          </a:p>
          <a:p>
            <a:pPr lvl="0"/>
            <a:r>
              <a:rPr lang="ru-RU" dirty="0" smtClean="0"/>
              <a:t>расслабление.</a:t>
            </a:r>
          </a:p>
          <a:p>
            <a:pPr>
              <a:buNone/>
            </a:pPr>
            <a:r>
              <a:rPr lang="ru-RU" dirty="0" smtClean="0"/>
              <a:t>   Полученные данные позволяют определить преобладающий тип курения подростка для правильного выбора метода профилактического воздействия и прогнозирования степени выраженности абстинентного синдрома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643314"/>
            <a:ext cx="8215370" cy="275749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А. Я курю для того, чтобы не дать себе расслабиться  Б. Частичное удовольствие от курения я получаю еще до того, как закуриваю, разминая сигарету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В. Курение доставляет мне удовольствие и позволяет расслабиться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Г. Я закуриваю сигарету, когда вы- хожу из себя, сержусь на что-либо …..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Тип твоего курения.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C00000"/>
                </a:solidFill>
              </a:rPr>
              <a:t> Инструкция</a:t>
            </a:r>
            <a:r>
              <a:rPr lang="ru-RU" sz="2200" dirty="0" smtClean="0"/>
              <a:t>: Тебе представлены несколько утверждений, сделанных курильщиками для того, чтобы описать свои ощущения, связанные с курением. Насколько эти ощущения характерны для тебя? Как часто ты ощущаешь то же самое? Дай ответ на каждый вопрос, отметив цифру в наиболее соответствующей для тебя колонке: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1- Иногда, 2- Редко 3- Не очень часто 4 -Часто 5-Всегда </a:t>
            </a: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Диагностический </a:t>
            </a:r>
            <a:r>
              <a:rPr lang="ru-RU" sz="2200" b="1" dirty="0" err="1" smtClean="0">
                <a:solidFill>
                  <a:srgbClr val="C00000"/>
                </a:solidFill>
              </a:rPr>
              <a:t>опросник</a:t>
            </a:r>
            <a:r>
              <a:rPr lang="ru-RU" sz="2200" b="1" dirty="0" smtClean="0">
                <a:solidFill>
                  <a:srgbClr val="C00000"/>
                </a:solidFill>
              </a:rPr>
              <a:t>  «Психологическая готовность к отказу от курения»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/>
          <a:lstStyle/>
          <a:p>
            <a:r>
              <a:rPr lang="ru-RU" dirty="0" smtClean="0"/>
              <a:t>позволяет провести дифференциацию по уровню мотивационной готовности к отказу от курения и выявляет, насколько велика </a:t>
            </a:r>
            <a:r>
              <a:rPr lang="ru-RU" b="1" dirty="0" smtClean="0">
                <a:solidFill>
                  <a:srgbClr val="C00000"/>
                </a:solidFill>
              </a:rPr>
              <a:t>мотивация к отказу от курения </a:t>
            </a:r>
            <a:r>
              <a:rPr lang="ru-RU" dirty="0" smtClean="0"/>
              <a:t>и каковы шансы подростка бросить курить.</a:t>
            </a:r>
          </a:p>
          <a:p>
            <a:endParaRPr lang="ru-RU" sz="800" dirty="0" smtClean="0"/>
          </a:p>
          <a:p>
            <a:r>
              <a:rPr lang="ru-RU" dirty="0" smtClean="0"/>
              <a:t>Комплекс параметров, выявляемый </a:t>
            </a:r>
            <a:r>
              <a:rPr lang="ru-RU" dirty="0" err="1" smtClean="0"/>
              <a:t>опросником</a:t>
            </a:r>
            <a:r>
              <a:rPr lang="ru-RU" dirty="0" smtClean="0"/>
              <a:t>, позволяет судить о том, насколько зрелым и самостоятельным является желание подростка бросить курить. От них зависит схема, по которой будет проводиться </a:t>
            </a:r>
            <a:r>
              <a:rPr lang="ru-RU" b="1" dirty="0" smtClean="0">
                <a:solidFill>
                  <a:srgbClr val="C00000"/>
                </a:solidFill>
              </a:rPr>
              <a:t>профилактическая работа </a:t>
            </a:r>
            <a:r>
              <a:rPr lang="ru-RU" dirty="0" smtClean="0"/>
              <a:t>(в частности, определяется потребность в проведении информационно-подготовительного этапа).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643182"/>
            <a:ext cx="7467600" cy="3714752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   Выбери утверждения с которыми ты согласен и обведи его номер:</a:t>
            </a:r>
            <a:r>
              <a:rPr lang="ru-RU" sz="2200" dirty="0" smtClean="0"/>
              <a:t> </a:t>
            </a:r>
          </a:p>
          <a:p>
            <a:pPr marL="457200" indent="-457200">
              <a:buNone/>
            </a:pPr>
            <a:r>
              <a:rPr lang="ru-RU" sz="2200" dirty="0" smtClean="0"/>
              <a:t>1. Я приложу все свои силы, чтобы бросить курить. </a:t>
            </a:r>
          </a:p>
          <a:p>
            <a:pPr marL="457200" indent="-457200">
              <a:buNone/>
            </a:pPr>
            <a:r>
              <a:rPr lang="ru-RU" sz="2200" dirty="0" smtClean="0"/>
              <a:t>2. Мои близкие настаивают, чтобы я бросил курить. </a:t>
            </a:r>
          </a:p>
          <a:p>
            <a:pPr marL="457200" indent="-457200">
              <a:buNone/>
            </a:pPr>
            <a:r>
              <a:rPr lang="ru-RU" sz="2200" dirty="0" smtClean="0"/>
              <a:t>3. Врач рекомендует мне бросить курить. </a:t>
            </a:r>
          </a:p>
          <a:p>
            <a:pPr marL="457200" indent="-457200">
              <a:buNone/>
            </a:pPr>
            <a:r>
              <a:rPr lang="ru-RU" sz="2200" dirty="0" smtClean="0"/>
              <a:t>4. Я брошу курить, даже если мои курящие друзья будут смеяться надо мной. </a:t>
            </a:r>
          </a:p>
          <a:p>
            <a:pPr marL="457200" indent="-457200">
              <a:buNone/>
            </a:pPr>
            <a:r>
              <a:rPr lang="ru-RU" sz="2200" dirty="0" smtClean="0"/>
              <a:t>5. Я могу бросить курить самостоятельно, мне нужно только помочь. </a:t>
            </a:r>
          </a:p>
          <a:p>
            <a:pPr marL="457200" indent="-457200">
              <a:buNone/>
            </a:pPr>
            <a:r>
              <a:rPr lang="ru-RU" sz="2200" dirty="0" smtClean="0"/>
              <a:t>6. Мой друг бросает курить и я с ним за компанию….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Прогноз успешности отказа от курения</a:t>
            </a:r>
            <a:r>
              <a:rPr lang="ru-RU" sz="2200" dirty="0" smtClean="0"/>
              <a:t>, полученный </a:t>
            </a:r>
          </a:p>
          <a:p>
            <a:r>
              <a:rPr lang="ru-RU" sz="2200" dirty="0" smtClean="0"/>
              <a:t>при помощи этой анкеты, позволяет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/>
              <a:t> </a:t>
            </a:r>
            <a:r>
              <a:rPr lang="ru-RU" sz="2200" dirty="0" smtClean="0"/>
              <a:t>либо направить курящего на специальные занятия, повышающие его мотивацию </a:t>
            </a:r>
            <a:r>
              <a:rPr lang="ru-RU" sz="2200" dirty="0" err="1" smtClean="0"/>
              <a:t>некурения</a:t>
            </a:r>
            <a:r>
              <a:rPr lang="ru-RU" sz="22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либо непосредственно преступить к профилактике, если готовность бросить курить достаточно высока.</a:t>
            </a:r>
            <a:endParaRPr lang="ru-RU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Прогноз успешности отказа от курения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7824790" cy="487375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 0 до 9 баллов   </a:t>
            </a:r>
            <a:r>
              <a:rPr lang="ru-RU" sz="2000" dirty="0" smtClean="0"/>
              <a:t>Утверждая это, ты сам себя обманываешь. На самом деле, обращаясь к специалистам, ты стремишься доказать себе и своим близким, что тебе никто и ничто не поможет отказаться от курения.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От 10 до 17 баллов   </a:t>
            </a:r>
            <a:r>
              <a:rPr lang="ru-RU" sz="2000" dirty="0" smtClean="0"/>
              <a:t>Твое решение отказаться от курения созрело еще не полностью. Внутренние колебания будут мешать тебе выполнить свое намерение. Задумайся всерьез, почитай литературу о воздействии табака на организм человека, поговори с психологом. Есть шанс, что твоя позиция станет более активной.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От 18 до 27 баллов   </a:t>
            </a:r>
            <a:r>
              <a:rPr lang="ru-RU" sz="2000" dirty="0" smtClean="0"/>
              <a:t>Ты занимаешь правильную позицию. Обратившись к специалисту, ты не зря потратишь время. Курение действительно мешает тебе, и ты готов к тому, чтобы активно бороться с этой вредной привычкой. Кстати, страдать без сигарет ты будешь меньше, чем другие бывшие </a:t>
            </a:r>
            <a:r>
              <a:rPr lang="ru-RU" sz="2200" dirty="0" smtClean="0"/>
              <a:t>курильщики, настроенные менее решительно.</a:t>
            </a:r>
            <a:endParaRPr lang="ru-RU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Опросник</a:t>
            </a:r>
            <a:r>
              <a:rPr lang="ru-RU" b="1" dirty="0" smtClean="0">
                <a:solidFill>
                  <a:srgbClr val="C00000"/>
                </a:solidFill>
              </a:rPr>
              <a:t> К. </a:t>
            </a:r>
            <a:r>
              <a:rPr lang="ru-RU" b="1" dirty="0" err="1" smtClean="0">
                <a:solidFill>
                  <a:srgbClr val="C00000"/>
                </a:solidFill>
              </a:rPr>
              <a:t>Фагерстрема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467600" cy="464347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выявляет уровень никотиновой</a:t>
            </a:r>
          </a:p>
          <a:p>
            <a:pPr>
              <a:spcAft>
                <a:spcPts val="600"/>
              </a:spcAft>
              <a:buNone/>
            </a:pPr>
            <a:r>
              <a:rPr lang="ru-RU" sz="2600" dirty="0" smtClean="0"/>
              <a:t>   зависимости подростка от курения, а также</a:t>
            </a:r>
          </a:p>
          <a:p>
            <a:pPr>
              <a:spcAft>
                <a:spcPts val="600"/>
              </a:spcAft>
              <a:buNone/>
            </a:pPr>
            <a:r>
              <a:rPr lang="ru-RU" sz="2600" dirty="0" smtClean="0"/>
              <a:t>   определяет, сформировалась ли </a:t>
            </a:r>
          </a:p>
          <a:p>
            <a:pPr>
              <a:spcAft>
                <a:spcPts val="600"/>
              </a:spcAft>
              <a:buNone/>
            </a:pPr>
            <a:r>
              <a:rPr lang="ru-RU" sz="2600" dirty="0" smtClean="0"/>
              <a:t>   физиологическая </a:t>
            </a:r>
            <a:r>
              <a:rPr lang="ru-RU" sz="2600" b="1" dirty="0" smtClean="0">
                <a:solidFill>
                  <a:srgbClr val="C00000"/>
                </a:solidFill>
              </a:rPr>
              <a:t>зависимость от табака:</a:t>
            </a:r>
          </a:p>
          <a:p>
            <a:r>
              <a:rPr lang="ru-RU" sz="2600" dirty="0" smtClean="0"/>
              <a:t>   Очень незначительная зависимость </a:t>
            </a:r>
          </a:p>
          <a:p>
            <a:r>
              <a:rPr lang="ru-RU" sz="2600" dirty="0" smtClean="0"/>
              <a:t>  Низкая зависимость </a:t>
            </a:r>
          </a:p>
          <a:p>
            <a:r>
              <a:rPr lang="ru-RU" sz="2600" dirty="0" smtClean="0"/>
              <a:t>  Средняя зависимость </a:t>
            </a:r>
          </a:p>
          <a:p>
            <a:r>
              <a:rPr lang="ru-RU" sz="2600" dirty="0" smtClean="0"/>
              <a:t>  Высокая зависимость </a:t>
            </a:r>
          </a:p>
          <a:p>
            <a:r>
              <a:rPr lang="ru-RU" sz="2600" dirty="0" smtClean="0"/>
              <a:t>  Очень высокая зависимость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Тест К. </a:t>
            </a:r>
            <a:r>
              <a:rPr lang="ru-RU" b="1" dirty="0" err="1" smtClean="0">
                <a:solidFill>
                  <a:srgbClr val="C00000"/>
                </a:solidFill>
              </a:rPr>
              <a:t>Фагерстрема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1.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Когда Вы закуриваете утром первую сигарету после того, как проснетесь </a:t>
            </a:r>
          </a:p>
          <a:p>
            <a:r>
              <a:rPr lang="ru-RU" dirty="0" smtClean="0"/>
              <a:t>В течение первых 5 минут – 3 балла</a:t>
            </a:r>
          </a:p>
          <a:p>
            <a:r>
              <a:rPr lang="ru-RU" dirty="0" smtClean="0"/>
              <a:t>В течение первых 6–30 минут – 2 балла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2.</a:t>
            </a:r>
            <a:r>
              <a:rPr lang="ru-RU" dirty="0" smtClean="0"/>
              <a:t> Трудно ли вам отказаться от курения в местах, где это запрещено (например, в церкви, библиотеке, кино и т.д.)? </a:t>
            </a:r>
          </a:p>
          <a:p>
            <a:r>
              <a:rPr lang="ru-RU" dirty="0" smtClean="0"/>
              <a:t>Да -1 балл</a:t>
            </a:r>
          </a:p>
          <a:p>
            <a:r>
              <a:rPr lang="ru-RU" dirty="0" smtClean="0"/>
              <a:t>Нет – 0 баллов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3.</a:t>
            </a:r>
            <a:r>
              <a:rPr lang="ru-RU" dirty="0" smtClean="0"/>
              <a:t> От какой сигареты вам труднее всего отказаться </a:t>
            </a:r>
          </a:p>
          <a:p>
            <a:r>
              <a:rPr lang="ru-RU" dirty="0" smtClean="0"/>
              <a:t>От первой утренней сигареты -1 балл</a:t>
            </a:r>
          </a:p>
          <a:p>
            <a:r>
              <a:rPr lang="ru-RU" dirty="0" smtClean="0"/>
              <a:t>От любой другой – 0 баллов……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7643866" cy="4873752"/>
          </a:xfrm>
        </p:spPr>
        <p:txBody>
          <a:bodyPr/>
          <a:lstStyle/>
          <a:p>
            <a:r>
              <a:rPr lang="ru-RU" dirty="0" err="1" smtClean="0"/>
              <a:t>Опросники</a:t>
            </a:r>
            <a:r>
              <a:rPr lang="ru-RU" dirty="0" smtClean="0"/>
              <a:t> заполняются и обрабатываются</a:t>
            </a:r>
          </a:p>
          <a:p>
            <a:pPr>
              <a:buNone/>
            </a:pPr>
            <a:r>
              <a:rPr lang="ru-RU" dirty="0" smtClean="0"/>
              <a:t> самостоятельно и не требуют длительного</a:t>
            </a:r>
          </a:p>
          <a:p>
            <a:pPr>
              <a:buNone/>
            </a:pPr>
            <a:r>
              <a:rPr lang="ru-RU" dirty="0" smtClean="0"/>
              <a:t> времени. Такой подход позволяет подростку</a:t>
            </a:r>
          </a:p>
          <a:p>
            <a:pPr>
              <a:buNone/>
            </a:pPr>
            <a:r>
              <a:rPr lang="ru-RU" dirty="0" smtClean="0"/>
              <a:t> получать немедленную обратную связь и </a:t>
            </a:r>
          </a:p>
          <a:p>
            <a:pPr>
              <a:buNone/>
            </a:pPr>
            <a:r>
              <a:rPr lang="ru-RU" dirty="0" smtClean="0"/>
              <a:t>стимулирует его активную роль в процессе</a:t>
            </a:r>
          </a:p>
          <a:p>
            <a:pPr>
              <a:buNone/>
            </a:pPr>
            <a:r>
              <a:rPr lang="ru-RU" dirty="0" smtClean="0"/>
              <a:t> профилактики.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dirty="0" smtClean="0"/>
              <a:t>Для уточнения </a:t>
            </a:r>
            <a:r>
              <a:rPr lang="ru-RU" b="1" dirty="0" smtClean="0">
                <a:solidFill>
                  <a:srgbClr val="C00000"/>
                </a:solidFill>
              </a:rPr>
              <a:t>факта курения и его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интенсивности </a:t>
            </a:r>
            <a:r>
              <a:rPr lang="ru-RU" dirty="0" smtClean="0"/>
              <a:t>рекомендуется определять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уровень содержания СО в выдыхаемом воздухе.</a:t>
            </a:r>
          </a:p>
          <a:p>
            <a:pPr>
              <a:buNone/>
            </a:pPr>
            <a:r>
              <a:rPr lang="ru-RU" dirty="0" smtClean="0"/>
              <a:t> Определение концентрации СО проводится с </a:t>
            </a:r>
          </a:p>
          <a:p>
            <a:pPr>
              <a:buNone/>
            </a:pPr>
            <a:r>
              <a:rPr lang="ru-RU" dirty="0" smtClean="0"/>
              <a:t>помощью </a:t>
            </a:r>
            <a:r>
              <a:rPr lang="ru-RU" dirty="0" err="1" smtClean="0"/>
              <a:t>СО-метра</a:t>
            </a:r>
            <a:r>
              <a:rPr lang="ru-RU" dirty="0" smtClean="0"/>
              <a:t> «</a:t>
            </a:r>
            <a:r>
              <a:rPr lang="ru-RU" dirty="0" err="1" smtClean="0"/>
              <a:t>Micro</a:t>
            </a:r>
            <a:r>
              <a:rPr lang="ru-RU" dirty="0" smtClean="0"/>
              <a:t> CO» по стандартной</a:t>
            </a:r>
          </a:p>
          <a:p>
            <a:pPr>
              <a:buNone/>
            </a:pPr>
            <a:r>
              <a:rPr lang="ru-RU" dirty="0" smtClean="0"/>
              <a:t>методике (за норму берутся значения СО &lt; 5 </a:t>
            </a:r>
            <a:r>
              <a:rPr lang="ru-RU" dirty="0" err="1" smtClean="0"/>
              <a:t>ppm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3375"/>
            <a:ext cx="8001056" cy="6840538"/>
          </a:xfrm>
        </p:spPr>
        <p:txBody>
          <a:bodyPr>
            <a:normAutofit fontScale="90000"/>
          </a:bodyPr>
          <a:lstStyle/>
          <a:p>
            <a:pPr defTabSz="939800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ru-RU" b="1" dirty="0" smtClean="0">
                <a:latin typeface="Comic Sans MS" pitchFamily="66" charset="0"/>
              </a:rPr>
              <a:t/>
            </a:r>
            <a:br>
              <a:rPr lang="ru-RU" altLang="ru-RU" b="1" dirty="0" smtClean="0">
                <a:latin typeface="Comic Sans MS" pitchFamily="66" charset="0"/>
              </a:rPr>
            </a:br>
            <a:r>
              <a:rPr lang="ru-RU" altLang="ru-RU" b="1" dirty="0">
                <a:latin typeface="Comic Sans MS" pitchFamily="66" charset="0"/>
              </a:rPr>
              <a:t/>
            </a:r>
            <a:br>
              <a:rPr lang="ru-RU" altLang="ru-RU" b="1" dirty="0">
                <a:latin typeface="Comic Sans MS" pitchFamily="66" charset="0"/>
              </a:rPr>
            </a:br>
            <a:r>
              <a:rPr lang="ru-RU" altLang="ru-RU" b="1" dirty="0" smtClean="0">
                <a:latin typeface="Comic Sans MS" pitchFamily="66" charset="0"/>
              </a:rPr>
              <a:t/>
            </a:r>
            <a:br>
              <a:rPr lang="ru-RU" altLang="ru-RU" b="1" dirty="0" smtClean="0">
                <a:latin typeface="Comic Sans MS" pitchFamily="66" charset="0"/>
              </a:rPr>
            </a:br>
            <a:r>
              <a:rPr lang="ru-RU" altLang="ru-RU" b="1" dirty="0">
                <a:latin typeface="Comic Sans MS" pitchFamily="66" charset="0"/>
              </a:rPr>
              <a:t/>
            </a:r>
            <a:br>
              <a:rPr lang="ru-RU" altLang="ru-RU" b="1" dirty="0">
                <a:latin typeface="Comic Sans MS" pitchFamily="66" charset="0"/>
              </a:rPr>
            </a:br>
            <a:r>
              <a:rPr lang="ru-RU" altLang="ru-RU" b="1" dirty="0" smtClean="0">
                <a:latin typeface="Comic Sans MS" pitchFamily="66" charset="0"/>
              </a:rPr>
              <a:t/>
            </a:r>
            <a:br>
              <a:rPr lang="ru-RU" altLang="ru-RU" b="1" dirty="0" smtClean="0">
                <a:latin typeface="Comic Sans MS" pitchFamily="66" charset="0"/>
              </a:rPr>
            </a:br>
            <a:r>
              <a:rPr lang="ru-RU" altLang="ru-RU" b="1" spc="100" dirty="0">
                <a:latin typeface="Comic Sans MS" pitchFamily="66" charset="0"/>
              </a:rPr>
              <a:t/>
            </a:r>
            <a:br>
              <a:rPr lang="ru-RU" altLang="ru-RU" b="1" spc="100" dirty="0"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sz="2400" b="1" spc="100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sz="2400" b="1" spc="100" dirty="0" smtClean="0">
                <a:solidFill>
                  <a:srgbClr val="CC0000"/>
                </a:solidFill>
                <a:latin typeface="+mn-lt"/>
                <a:cs typeface="Arial" pitchFamily="34" charset="0"/>
              </a:rPr>
              <a:t>Зависимость </a:t>
            </a:r>
            <a:r>
              <a:rPr lang="ru-RU" altLang="ru-RU" sz="2400" b="1" spc="1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</a:t>
            </a:r>
            <a:r>
              <a:rPr lang="ru-RU" altLang="ru-RU" sz="2400" b="1" spc="1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аддикция</a:t>
            </a:r>
            <a:r>
              <a:rPr lang="ru-RU" altLang="ru-RU" sz="2400" b="1" spc="1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 — навязчивая потребность, стимулирующая человека к определенной деятельности, имеющей неконструктивный характер и разрушающей физическое состояние, психику и социальные отношения личности.</a:t>
            </a:r>
            <a:r>
              <a:rPr lang="ru-RU" altLang="ru-RU" sz="2400" b="1" spc="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400" b="1" spc="1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altLang="ru-RU" sz="2800" b="1" dirty="0" smtClean="0">
                <a:latin typeface="Comic Sans MS" pitchFamily="66" charset="0"/>
              </a:rPr>
              <a:t/>
            </a:r>
            <a:br>
              <a:rPr lang="ru-RU" altLang="ru-RU" sz="2800" b="1" dirty="0" smtClean="0">
                <a:latin typeface="Comic Sans MS" pitchFamily="66" charset="0"/>
              </a:rPr>
            </a:br>
            <a:endParaRPr lang="ru-RU" altLang="ru-RU" sz="2800" b="1" dirty="0" smtClean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792961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800" dirty="0" smtClean="0">
                <a:latin typeface="+mj-lt"/>
              </a:rPr>
              <a:t>Отечественные и зарубежные исследования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800" dirty="0" smtClean="0">
                <a:latin typeface="+mj-lt"/>
              </a:rPr>
              <a:t> показывают, что именно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в подростковом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возрасте резко возрастает число курящих, </a:t>
            </a:r>
            <a:r>
              <a:rPr lang="ru-RU" sz="2800" dirty="0" smtClean="0">
                <a:latin typeface="+mj-lt"/>
              </a:rPr>
              <a:t>а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курение – это зависимость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Необходимо согласовать с подростком дату прекращения курения. </a:t>
            </a:r>
          </a:p>
          <a:p>
            <a:r>
              <a:rPr lang="ru-RU" dirty="0" smtClean="0"/>
              <a:t>Целесообразно получение поддержки родителей и друзей, обсуждение способов избегания ситуаций, провоцирующих курение.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200" dirty="0" smtClean="0">
                <a:solidFill>
                  <a:srgbClr val="C00000"/>
                </a:solidFill>
              </a:rPr>
              <a:t>2 .Этап профилактики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Этот этап включает </a:t>
            </a:r>
          </a:p>
          <a:p>
            <a:r>
              <a:rPr lang="ru-RU" dirty="0" smtClean="0"/>
              <a:t>индивидуальное консультирование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немедикаментозные</a:t>
            </a:r>
            <a:r>
              <a:rPr lang="ru-RU" dirty="0" smtClean="0"/>
              <a:t> методы помощи в отказе от курения</a:t>
            </a:r>
          </a:p>
          <a:p>
            <a:r>
              <a:rPr lang="ru-RU" dirty="0" smtClean="0"/>
              <a:t>обучение приемам преодоления абстинентного синдрома</a:t>
            </a:r>
          </a:p>
          <a:p>
            <a:r>
              <a:rPr lang="ru-RU" dirty="0" smtClean="0"/>
              <a:t> релаксационные методики, аутогенную тренировку </a:t>
            </a:r>
          </a:p>
          <a:p>
            <a:r>
              <a:rPr lang="ru-RU" dirty="0" smtClean="0"/>
              <a:t>групповые методы работы с подростками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Индивидуальное консультирование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Поскольку причины подросткового курения связаны с особенностями социализации, умении строить отношения со сверстниками, находить свой способ адаптации к миру взрослых, решать возникающие проблемы, </a:t>
            </a:r>
          </a:p>
          <a:p>
            <a:r>
              <a:rPr lang="ru-RU" dirty="0" smtClean="0"/>
              <a:t>Первичный прием начинается с вводной беседы, заполнения анкет/</a:t>
            </a:r>
            <a:r>
              <a:rPr lang="ru-RU" dirty="0" err="1" smtClean="0"/>
              <a:t>опросников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обработки полученных первичных данных результаты обсуждают с подростком. В зависимости от полученных результатов назначается схема лечения.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467600" cy="4873752"/>
          </a:xfrm>
        </p:spPr>
        <p:txBody>
          <a:bodyPr/>
          <a:lstStyle/>
          <a:p>
            <a:r>
              <a:rPr lang="ru-RU" sz="2800" dirty="0" smtClean="0"/>
              <a:t>Как правило, </a:t>
            </a:r>
            <a:r>
              <a:rPr lang="ru-RU" sz="2800" b="1" dirty="0" smtClean="0">
                <a:solidFill>
                  <a:srgbClr val="C00000"/>
                </a:solidFill>
              </a:rPr>
              <a:t>у подростка курение не выступает как самостоятельная форма поведения</a:t>
            </a:r>
            <a:r>
              <a:rPr lang="ru-RU" sz="2800" dirty="0" smtClean="0"/>
              <a:t>, оно тесно переплетено с общением, взаимодействием с социальным окружением, особенностями проведения досуга, на него влияют понимание своего группового статуса, самооценка, эмоциональность и многое другое. </a:t>
            </a:r>
          </a:p>
          <a:p>
            <a:r>
              <a:rPr lang="ru-RU" sz="2800" dirty="0" smtClean="0"/>
              <a:t>Зачастую для подростка отказ от курения желателен, но поскольку вреда от сигарет пока не видно, </a:t>
            </a:r>
            <a:r>
              <a:rPr lang="ru-RU" sz="2800" b="1" dirty="0" smtClean="0">
                <a:solidFill>
                  <a:srgbClr val="C00000"/>
                </a:solidFill>
              </a:rPr>
              <a:t>намерение бросить курить неустойчиво</a:t>
            </a:r>
            <a:r>
              <a:rPr lang="ru-RU" sz="28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549275"/>
            <a:ext cx="7961339" cy="19431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Формирование мотивации к отказу от курения </a:t>
            </a:r>
            <a:r>
              <a:rPr lang="ru-RU" sz="2800" b="1" dirty="0" smtClean="0">
                <a:solidFill>
                  <a:schemeClr val="tx1"/>
                </a:solidFill>
              </a:rPr>
              <a:t>является одной из важных задач специалиста, который проводит индивидуальную консультацию.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838"/>
            <a:ext cx="8258204" cy="383698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ru-RU" sz="2800" dirty="0" smtClean="0">
                <a:latin typeface="+mj-lt"/>
              </a:rPr>
              <a:t>Важно использовать факты, работающие </a:t>
            </a:r>
          </a:p>
          <a:p>
            <a:pPr marL="0" indent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ru-RU" sz="2800" dirty="0" smtClean="0">
                <a:latin typeface="+mj-lt"/>
              </a:rPr>
              <a:t>с различными возрастными и </a:t>
            </a:r>
          </a:p>
          <a:p>
            <a:pPr marL="0" indent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индивидуальными потребностями</a:t>
            </a:r>
          </a:p>
          <a:p>
            <a:pPr marL="0" indent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ru-RU" sz="2800" dirty="0" smtClean="0">
                <a:latin typeface="+mj-lt"/>
              </a:rPr>
              <a:t>(мотивами) детей.</a:t>
            </a:r>
          </a:p>
          <a:p>
            <a:pPr marL="0" indent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ru-RU" sz="2800" dirty="0" smtClean="0">
                <a:latin typeface="+mj-lt"/>
              </a:rPr>
              <a:t>Например</a:t>
            </a:r>
            <a:r>
              <a:rPr lang="ru-RU" sz="2800" dirty="0">
                <a:latin typeface="+mj-lt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девочкам</a:t>
            </a:r>
            <a:r>
              <a:rPr lang="ru-RU" sz="2800" dirty="0" smtClean="0">
                <a:latin typeface="+mj-lt"/>
              </a:rPr>
              <a:t> можно привести</a:t>
            </a:r>
          </a:p>
          <a:p>
            <a:pPr marL="0" indent="0" eaLnBrk="1" fontAlgn="auto" hangingPunct="1">
              <a:spcAft>
                <a:spcPts val="600"/>
              </a:spcAft>
              <a:buFont typeface="Wingdings"/>
              <a:buNone/>
              <a:defRPr/>
            </a:pPr>
            <a:r>
              <a:rPr lang="ru-RU" sz="2800" dirty="0" smtClean="0">
                <a:latin typeface="+mj-lt"/>
              </a:rPr>
              <a:t>такие факты: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2" y="404813"/>
            <a:ext cx="8175653" cy="62420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1200"/>
              </a:spcAft>
              <a:buFont typeface="Wingdings"/>
              <a:buChar char=""/>
              <a:defRPr/>
            </a:pPr>
            <a:r>
              <a:rPr lang="ru-RU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Социологи задали вопрос: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Почему вы курите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?»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60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% девушек ответили: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«это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красиво 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модно». 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40%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курят потому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что хотят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«нравиться   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мальчикам». Потому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что желание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нравиться 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заложено природой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Но!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600"/>
              </a:spcAft>
              <a:buFont typeface="Wingdings"/>
              <a:buChar char=""/>
              <a:defRPr/>
            </a:pP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Были </a:t>
            </a:r>
            <a:r>
              <a:rPr lang="ru-RU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опрошены 256 юношей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Им предложили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три   вопроса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и, соответственно, три варианта ответов.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первый: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«В твоей компании девушки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курят. Как ты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 этому относишься?»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4%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«положительно»,    54% «безразлично», 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42% - «отрицательно».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15370" cy="4873752"/>
          </a:xfrm>
        </p:spPr>
        <p:txBody>
          <a:bodyPr/>
          <a:lstStyle/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второй: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«Девушка, с которой ты 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дружишь, курит. Как ты к этому  относишься?»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1% ответов – «положительно», 15% - 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«безразлично»,  84% - «отрицательно».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третий: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«Хотел бы ты, чтобы  твоя жена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курила?»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Из 256 только двое ответили, что им  «все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равно». Остальные были «категорически против»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: Юноши с курящими девушками ведут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себя более раскованно, а девушки   по своей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наивности полагают, что пользуются успехом,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не думая о том, что их воспринимают как</a:t>
            </a:r>
          </a:p>
          <a:p>
            <a:pPr marL="0" indent="0" eaLnBrk="1" fontAlgn="auto" hangingPunct="1">
              <a:spcBef>
                <a:spcPts val="300"/>
              </a:spcBef>
              <a:spcAft>
                <a:spcPts val="300"/>
              </a:spcAft>
              <a:buFont typeface="Wingdings"/>
              <a:buNone/>
              <a:defRPr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более доступных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600" dirty="0" smtClean="0">
                <a:latin typeface="Comic Sans MS" panose="030F0702030302020204" pitchFamily="66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813"/>
            <a:ext cx="8258204" cy="6069012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600"/>
              </a:spcAft>
              <a:buFont typeface="Wingdings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Эстетический мотив: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/>
              <a:buChar char="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От курения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становится хриплым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голос, постепенно чернеют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и портятся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зубы.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Страдает обоняние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портятся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вкусовые  ощущения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Неприятный запах изо рта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E8637"/>
              </a:buClr>
              <a:buFont typeface="Wingdings"/>
              <a:buChar char=""/>
              <a:defRPr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Кожа лица приобретет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землистый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E8637"/>
              </a:buClr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оттенок,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становится морщинистой 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сухой.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FE8637"/>
              </a:buCl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Женщины- курильщицы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лет выглядят намного старше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своих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некурящих ровесниц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latin typeface="Arial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04"/>
            <a:ext cx="2398712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2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молодых людей другие аргументы</a:t>
            </a:r>
            <a:r>
              <a:rPr lang="ru-RU" b="1" spc="21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Доказать себе, что ты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свободен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ведь курение – это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психологический крючок,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который используют табачные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кампании, чтобы получить прибыль,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поддерживать ее поступление (ведь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курильщики умирают)  и увеличивать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ее, вкладывая огромные  деньги в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рекламу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367798" cy="217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2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молодых людей другие аргументы:</a:t>
            </a:r>
            <a:endParaRPr lang="ru-RU" b="1" spc="21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1600200"/>
            <a:ext cx="750099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600"/>
              </a:spcAft>
              <a:buNone/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Неуклонно развивается импотенция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600"/>
              </a:spcAft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лет через 15-20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после начала</a:t>
            </a:r>
          </a:p>
          <a:p>
            <a:pPr marL="274320" indent="-274320" eaLnBrk="1" fontAlgn="auto" hangingPunct="1">
              <a:spcAft>
                <a:spcPts val="600"/>
              </a:spcAft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курения возникают трудности с</a:t>
            </a:r>
          </a:p>
          <a:p>
            <a:pPr marL="274320" indent="-274320" eaLnBrk="1" fontAlgn="auto" hangingPunct="1">
              <a:spcAft>
                <a:spcPts val="600"/>
              </a:spcAft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зачатием ребенка, поскольку часть</a:t>
            </a:r>
          </a:p>
          <a:p>
            <a:pPr marL="274320" indent="-274320" eaLnBrk="1" fontAlgn="auto" hangingPunct="1">
              <a:spcAft>
                <a:spcPts val="600"/>
              </a:spcAft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сперматозоидов преждевременно</a:t>
            </a:r>
          </a:p>
          <a:p>
            <a:pPr marL="274320" indent="-274320" eaLnBrk="1" fontAlgn="auto" hangingPunct="1">
              <a:spcAft>
                <a:spcPts val="600"/>
              </a:spcAft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гибнет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 у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других снижена активность.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Преимущества курения, восполняющие адекватные потребности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625" y="1916113"/>
            <a:ext cx="8229600" cy="46101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</a:t>
            </a:r>
            <a:r>
              <a:rPr lang="ru-RU" sz="2800" u="sng" dirty="0" smtClean="0">
                <a:latin typeface="+mj-lt"/>
              </a:rPr>
              <a:t>Психологические преимущества: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+mj-lt"/>
              </a:rPr>
              <a:t>   Возможность справиться с такими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+mj-lt"/>
              </a:rPr>
              <a:t>   явлениями, как: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+mj-lt"/>
              </a:rPr>
              <a:t>Трудности взаимоотношений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+mj-lt"/>
              </a:rPr>
              <a:t>  Социальная тревожность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+mj-lt"/>
              </a:rPr>
              <a:t>  Скука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+mj-lt"/>
              </a:rPr>
              <a:t>  Избегание трудных ситуаций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+mj-lt"/>
              </a:rPr>
              <a:t>  Стресс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200" u="sng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67600" cy="487375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Индивидуальная консультация </a:t>
            </a:r>
            <a:r>
              <a:rPr lang="ru-RU" dirty="0" smtClean="0"/>
              <a:t>психолога проводится в форме свободной беседы и ставит перед собой задачу выявление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психологических проблем подростка</a:t>
            </a:r>
            <a:r>
              <a:rPr lang="ru-RU" dirty="0" smtClean="0"/>
              <a:t>, определяет степень его вовлеченности в курение и выбор индивидуального метода </a:t>
            </a:r>
            <a:r>
              <a:rPr lang="ru-RU" dirty="0" err="1" smtClean="0"/>
              <a:t>психокоррекции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С курящим подростком проводится цикл индивидуальных консультаций (от трех до пяти) в зависимости от стадии курения и особенностей психологических проблем.</a:t>
            </a:r>
          </a:p>
          <a:p>
            <a:r>
              <a:rPr lang="ru-RU" dirty="0" smtClean="0"/>
              <a:t>Консультация психолога помогает подростку найти </a:t>
            </a:r>
            <a:r>
              <a:rPr lang="ru-RU" b="1" dirty="0" smtClean="0">
                <a:solidFill>
                  <a:srgbClr val="C00000"/>
                </a:solidFill>
              </a:rPr>
              <a:t>альтернативные способы решения проблем</a:t>
            </a:r>
            <a:r>
              <a:rPr lang="ru-RU" dirty="0" smtClean="0"/>
              <a:t>, не прибегая к курению как «универсальному» средству.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0"/>
            <a:ext cx="8286808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sz="2600" b="1" dirty="0" err="1" smtClean="0">
                <a:solidFill>
                  <a:srgbClr val="C00000"/>
                </a:solidFill>
              </a:rPr>
              <a:t>Тренинговые</a:t>
            </a:r>
            <a:r>
              <a:rPr lang="ru-RU" sz="2600" b="1" dirty="0" smtClean="0">
                <a:solidFill>
                  <a:srgbClr val="C00000"/>
                </a:solidFill>
              </a:rPr>
              <a:t> групповые занятия</a:t>
            </a:r>
          </a:p>
          <a:p>
            <a:r>
              <a:rPr lang="ru-RU" dirty="0" smtClean="0"/>
              <a:t>Поскольку у значительной части молодых курильщиков </a:t>
            </a:r>
            <a:r>
              <a:rPr lang="ru-RU" b="1" dirty="0" smtClean="0">
                <a:solidFill>
                  <a:srgbClr val="C00000"/>
                </a:solidFill>
              </a:rPr>
              <a:t>физиологическая зависимость от табака не выражена</a:t>
            </a:r>
            <a:r>
              <a:rPr lang="ru-RU" dirty="0" smtClean="0"/>
              <a:t>, важную роль в возникновении и распространении привычки </a:t>
            </a:r>
            <a:r>
              <a:rPr lang="ru-RU" dirty="0" err="1" smtClean="0"/>
              <a:t>табакокурения</a:t>
            </a:r>
            <a:r>
              <a:rPr lang="ru-RU" dirty="0" smtClean="0"/>
              <a:t> играют </a:t>
            </a:r>
            <a:r>
              <a:rPr lang="ru-RU" b="1" dirty="0" smtClean="0">
                <a:solidFill>
                  <a:srgbClr val="C00000"/>
                </a:solidFill>
              </a:rPr>
              <a:t>психологические факторы.</a:t>
            </a:r>
          </a:p>
          <a:p>
            <a:r>
              <a:rPr lang="ru-RU" dirty="0" smtClean="0"/>
              <a:t>Подросток — существо коллективное, и ему вовсе не безразлично, как он выглядит в глазах других людей и особенно сверстников. Поэтому намерение отказаться от курения, успехи эмоциональной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могут оказаться нестойкими, если оно сталкиваются с </a:t>
            </a:r>
            <a:r>
              <a:rPr lang="ru-RU" b="1" dirty="0" smtClean="0">
                <a:solidFill>
                  <a:srgbClr val="C00000"/>
                </a:solidFill>
              </a:rPr>
              <a:t>неодобрением </a:t>
            </a:r>
            <a:r>
              <a:rPr lang="ru-RU" b="1" dirty="0" err="1" smtClean="0">
                <a:solidFill>
                  <a:srgbClr val="C00000"/>
                </a:solidFill>
              </a:rPr>
              <a:t>референтной</a:t>
            </a:r>
            <a:r>
              <a:rPr lang="ru-RU" b="1" dirty="0" smtClean="0">
                <a:solidFill>
                  <a:srgbClr val="C00000"/>
                </a:solidFill>
              </a:rPr>
              <a:t> группы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Учитывая это, в программу вторичной профилактики курения включены </a:t>
            </a:r>
            <a:r>
              <a:rPr lang="ru-RU" b="1" dirty="0" smtClean="0">
                <a:solidFill>
                  <a:srgbClr val="C00000"/>
                </a:solidFill>
              </a:rPr>
              <a:t>групповые психологические занятия.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467600" cy="487375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Групповые занятия </a:t>
            </a:r>
            <a:r>
              <a:rPr lang="ru-RU" dirty="0" smtClean="0"/>
              <a:t>направлены на становление адекватной самооценки, положительного образа «Я», коррекцию деструктивного поведения, тренировку устойчивости и противостояния давлению сверстников; </a:t>
            </a:r>
          </a:p>
          <a:p>
            <a:r>
              <a:rPr lang="ru-RU" dirty="0" smtClean="0"/>
              <a:t>Проводятся с 7–12 подростками один-два раза в неделю как минимум на протяжении трех месяцев. Длительность одного группового занятия не должна превышать 2,5 часов. </a:t>
            </a:r>
          </a:p>
          <a:p>
            <a:r>
              <a:rPr lang="ru-RU" dirty="0" smtClean="0"/>
              <a:t>На занятиях обсуждаются общие проблемы подростков, а также проблемы, связанные не только непосредственно с курением, но и с другим проблемным поведением, а так же  учатся свободно и конструктивно общаться, лучше понимать себя и других.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858180" cy="4873752"/>
          </a:xfrm>
        </p:spPr>
        <p:txBody>
          <a:bodyPr/>
          <a:lstStyle/>
          <a:p>
            <a:pPr>
              <a:buNone/>
            </a:pPr>
            <a:r>
              <a:rPr lang="ru-RU" sz="2600" dirty="0" smtClean="0"/>
              <a:t>   </a:t>
            </a:r>
            <a:r>
              <a:rPr lang="ru-RU" sz="3000" dirty="0" smtClean="0"/>
              <a:t>Если в подростковом возрасте курение становится способом скрыть свое смущение или волнение, унять гнев или раздражение, то подросток уже не ищет иных методов, поэтому обучение методам релаксации и управления своими эмоциями — один из </a:t>
            </a:r>
          </a:p>
          <a:p>
            <a:pPr>
              <a:buNone/>
            </a:pPr>
            <a:r>
              <a:rPr lang="ru-RU" sz="3000" dirty="0" smtClean="0"/>
              <a:t>  способов расширить поведенческую палитру, обогатив ее </a:t>
            </a:r>
            <a:r>
              <a:rPr lang="ru-RU" sz="3000" b="1" dirty="0" smtClean="0">
                <a:solidFill>
                  <a:srgbClr val="C00000"/>
                </a:solidFill>
              </a:rPr>
              <a:t>методами </a:t>
            </a:r>
            <a:r>
              <a:rPr lang="ru-RU" sz="3000" b="1" dirty="0" err="1" smtClean="0">
                <a:solidFill>
                  <a:srgbClr val="C00000"/>
                </a:solidFill>
              </a:rPr>
              <a:t>саморегуляции</a:t>
            </a:r>
            <a:r>
              <a:rPr lang="ru-RU" sz="3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4873752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К числу навыков </a:t>
            </a:r>
            <a:r>
              <a:rPr lang="ru-RU" sz="2800" b="1" dirty="0" err="1" smtClean="0">
                <a:solidFill>
                  <a:srgbClr val="C00000"/>
                </a:solidFill>
              </a:rPr>
              <a:t>саморегуляции</a:t>
            </a:r>
            <a:r>
              <a:rPr lang="ru-RU" sz="2800" dirty="0" smtClean="0"/>
              <a:t>,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которым  можно обучить подростка,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относятся: приемы мышечной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релаксации, </a:t>
            </a:r>
            <a:r>
              <a:rPr lang="ru-RU" sz="2800" dirty="0" err="1" smtClean="0"/>
              <a:t>релаксирующие</a:t>
            </a:r>
            <a:r>
              <a:rPr lang="ru-RU" sz="2800" dirty="0" smtClean="0"/>
              <a:t> формулы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самовнушения и образные представления, релаксационная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и </a:t>
            </a:r>
            <a:r>
              <a:rPr lang="ru-RU" sz="2800" dirty="0" err="1" smtClean="0"/>
              <a:t>мобилизирующая</a:t>
            </a:r>
            <a:r>
              <a:rPr lang="ru-RU" sz="2800" dirty="0" smtClean="0"/>
              <a:t> дыхательная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гимнастика, приемы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антистрессового</a:t>
            </a:r>
            <a:r>
              <a:rPr lang="ru-RU" sz="2800" dirty="0" smtClean="0"/>
              <a:t> точечного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самомассажа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Овладение навыками преодоления </a:t>
            </a:r>
            <a:r>
              <a:rPr lang="ru-RU" sz="2700" b="1" dirty="0" err="1" smtClean="0">
                <a:solidFill>
                  <a:srgbClr val="C00000"/>
                </a:solidFill>
              </a:rPr>
              <a:t>психоэмоционального</a:t>
            </a:r>
            <a:r>
              <a:rPr lang="ru-RU" sz="2700" b="1" dirty="0" smtClean="0">
                <a:solidFill>
                  <a:srgbClr val="C00000"/>
                </a:solidFill>
              </a:rPr>
              <a:t> напряжения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429684" cy="487375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Например, эффективно применять </a:t>
            </a:r>
            <a:r>
              <a:rPr lang="ru-RU" sz="2600" b="1" dirty="0" smtClean="0">
                <a:solidFill>
                  <a:srgbClr val="C00000"/>
                </a:solidFill>
              </a:rPr>
              <a:t>дыхательные упражнения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   Длительная задержка дыхания вызывает значительное возбуждение дыхательного центра,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   а это, в свою очередь, усиливает в коре головного мозга процесс торможения. Поэтому, целесообразно использовать дыхательные упражнения для </a:t>
            </a:r>
            <a:r>
              <a:rPr lang="ru-RU" sz="2600" b="1" dirty="0" smtClean="0">
                <a:solidFill>
                  <a:srgbClr val="C00000"/>
                </a:solidFill>
              </a:rPr>
              <a:t>снижения уровня психической напряжённости</a:t>
            </a:r>
            <a:r>
              <a:rPr lang="ru-RU" sz="26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   </a:t>
            </a:r>
            <a:r>
              <a:rPr lang="ru-RU" sz="2600" b="1" dirty="0" err="1" smtClean="0">
                <a:solidFill>
                  <a:srgbClr val="C00000"/>
                </a:solidFill>
              </a:rPr>
              <a:t>Саморегуляция</a:t>
            </a:r>
            <a:r>
              <a:rPr lang="ru-RU" sz="2600" dirty="0" smtClean="0">
                <a:solidFill>
                  <a:srgbClr val="C00000"/>
                </a:solidFill>
              </a:rPr>
              <a:t> дыхания </a:t>
            </a:r>
            <a:r>
              <a:rPr lang="ru-RU" sz="2600" dirty="0" smtClean="0">
                <a:solidFill>
                  <a:srgbClr val="000000"/>
                </a:solidFill>
              </a:rPr>
              <a:t>можно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   выполнять в любых ситуациях, так как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   для этого не требуется каких-то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</a:rPr>
              <a:t>   особых условий.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86766" cy="525953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  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342900" indent="-339725"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   </a:t>
            </a:r>
            <a:r>
              <a:rPr lang="ru-RU" sz="2800" b="1" i="1" dirty="0" smtClean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Это упражнение великолепно помогает сохранять психологическое равновесие при внезапных и сильных стрессах. </a:t>
            </a:r>
          </a:p>
          <a:p>
            <a:pPr marL="342900" indent="-339725">
              <a:buClr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	В негативной или экстремальной ситуации такое дыхание в течение 3 минут полностью восстанавливает способность мыслить четко и логично.</a:t>
            </a:r>
          </a:p>
          <a:p>
            <a: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Рисунок дыхания при выполнении этого упражнения будет выглядеть так: 	</a:t>
            </a:r>
            <a:r>
              <a:rPr lang="ru-RU" b="1" dirty="0" smtClean="0">
                <a:solidFill>
                  <a:srgbClr val="000000"/>
                </a:solidFill>
              </a:rPr>
              <a:t>Вдох</a:t>
            </a:r>
            <a:r>
              <a:rPr lang="ru-RU" dirty="0" smtClean="0">
                <a:solidFill>
                  <a:srgbClr val="000000"/>
                </a:solidFill>
              </a:rPr>
              <a:t> (2 сек) – </a:t>
            </a:r>
            <a:r>
              <a:rPr lang="ru-RU" b="1" dirty="0" smtClean="0">
                <a:solidFill>
                  <a:srgbClr val="000000"/>
                </a:solidFill>
              </a:rPr>
              <a:t>Выдох</a:t>
            </a:r>
            <a:r>
              <a:rPr lang="ru-RU" dirty="0" smtClean="0">
                <a:solidFill>
                  <a:srgbClr val="000000"/>
                </a:solidFill>
              </a:rPr>
              <a:t> (5 сек) – </a:t>
            </a:r>
            <a:r>
              <a:rPr lang="ru-RU" b="1" dirty="0" smtClean="0">
                <a:solidFill>
                  <a:srgbClr val="000000"/>
                </a:solidFill>
              </a:rPr>
              <a:t>Пауза</a:t>
            </a:r>
            <a:r>
              <a:rPr lang="ru-RU" dirty="0" smtClean="0">
                <a:solidFill>
                  <a:srgbClr val="000000"/>
                </a:solidFill>
              </a:rPr>
              <a:t> (5 сек)</a:t>
            </a:r>
          </a:p>
          <a:p>
            <a: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Повторяем  5-6 раз.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2868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15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</a:rPr>
              <a:t>Упражнение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39725" indent="-339725">
              <a:lnSpc>
                <a:spcPct val="150000"/>
              </a:lnSpc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«ГЛУБОКОЕ ДЫХАНИЕ С ЗАДЕРЖКОЙ НА ВЫДОХЕ»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200" dirty="0" smtClean="0">
                <a:solidFill>
                  <a:srgbClr val="C00000"/>
                </a:solidFill>
              </a:rPr>
              <a:t>3 Этап поддержки и контроля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Поскольку отказ от </a:t>
            </a:r>
            <a:r>
              <a:rPr lang="ru-RU" sz="2800" dirty="0" err="1" smtClean="0"/>
              <a:t>табакокурения</a:t>
            </a:r>
            <a:r>
              <a:rPr lang="ru-RU" sz="2800" dirty="0" smtClean="0"/>
              <a:t> является длительным процессом, подросткам часто необходима </a:t>
            </a:r>
            <a:r>
              <a:rPr lang="ru-RU" sz="2800" b="1" dirty="0" smtClean="0">
                <a:solidFill>
                  <a:srgbClr val="C00000"/>
                </a:solidFill>
              </a:rPr>
              <a:t>психологическая поддержка </a:t>
            </a:r>
            <a:r>
              <a:rPr lang="ru-RU" sz="2800" dirty="0" smtClean="0"/>
              <a:t>в период отказа от курения, который иногда сопровождается абстинентным синдромом. </a:t>
            </a:r>
          </a:p>
          <a:p>
            <a:pPr>
              <a:buNone/>
            </a:pPr>
            <a:r>
              <a:rPr lang="ru-RU" sz="2800" dirty="0" smtClean="0"/>
              <a:t>   Осуществление поддерживающего этапа и контроль за состоянием пациента по меньшей мере в течение года во многом определяет окончательный успех профилактики </a:t>
            </a:r>
            <a:r>
              <a:rPr lang="ru-RU" sz="2800" dirty="0" err="1" smtClean="0"/>
              <a:t>табакокурения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467600" cy="4873752"/>
          </a:xfrm>
        </p:spPr>
        <p:txBody>
          <a:bodyPr/>
          <a:lstStyle/>
          <a:p>
            <a:r>
              <a:rPr lang="ru-RU" dirty="0" smtClean="0"/>
              <a:t> Социальное окружение (курящие сверстники и родственники) порой не способствуют преодолению привычки к курению. Первые </a:t>
            </a:r>
            <a:r>
              <a:rPr lang="ru-RU" b="1" dirty="0" smtClean="0">
                <a:solidFill>
                  <a:srgbClr val="C00000"/>
                </a:solidFill>
              </a:rPr>
              <a:t>успехи</a:t>
            </a:r>
            <a:r>
              <a:rPr lang="ru-RU" dirty="0" smtClean="0"/>
              <a:t> в отказе от курения </a:t>
            </a:r>
            <a:r>
              <a:rPr lang="ru-RU" b="1" dirty="0" smtClean="0">
                <a:solidFill>
                  <a:srgbClr val="C00000"/>
                </a:solidFill>
              </a:rPr>
              <a:t>должны быть закреплены</a:t>
            </a:r>
            <a:r>
              <a:rPr lang="ru-RU" dirty="0" smtClean="0"/>
              <a:t> на поддерживающем этапе. </a:t>
            </a:r>
          </a:p>
          <a:p>
            <a:r>
              <a:rPr lang="ru-RU" dirty="0" smtClean="0"/>
              <a:t>Для этого подросткам предлагаются тренинги, групповые дискуссии на значимые темы, занятия по релаксации и аутогенной тренировке. </a:t>
            </a:r>
          </a:p>
          <a:p>
            <a:r>
              <a:rPr lang="ru-RU" dirty="0" smtClean="0"/>
              <a:t>Целесообразно проводить регулярный </a:t>
            </a:r>
            <a:r>
              <a:rPr lang="ru-RU" b="1" dirty="0" smtClean="0">
                <a:solidFill>
                  <a:srgbClr val="C00000"/>
                </a:solidFill>
              </a:rPr>
              <a:t>мониторинг </a:t>
            </a:r>
            <a:r>
              <a:rPr lang="ru-RU" dirty="0" smtClean="0"/>
              <a:t>результатов через 1, 3, 6 </a:t>
            </a:r>
          </a:p>
          <a:p>
            <a:pPr>
              <a:buNone/>
            </a:pPr>
            <a:r>
              <a:rPr lang="ru-RU" dirty="0" smtClean="0"/>
              <a:t>   месяцев и 1 год после проведенного лечения.</a:t>
            </a:r>
          </a:p>
          <a:p>
            <a:r>
              <a:rPr lang="ru-RU" dirty="0" smtClean="0"/>
              <a:t>Можно ожидать снижение частоты курения среди детей и подростков на 15— 20%,</a:t>
            </a:r>
          </a:p>
          <a:p>
            <a:pPr>
              <a:buNone/>
            </a:pPr>
            <a:r>
              <a:rPr lang="ru-RU" dirty="0" smtClean="0"/>
              <a:t>   т.е есть шанс, что каждый пятый-шестой</a:t>
            </a:r>
          </a:p>
          <a:p>
            <a:pPr>
              <a:buNone/>
            </a:pPr>
            <a:r>
              <a:rPr lang="ru-RU" dirty="0" smtClean="0"/>
              <a:t>   ребенок откажется от курения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225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spc="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общению с курящими подростками и молодежью (для родителей)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sz="quarter" idx="1"/>
          </p:nvPr>
        </p:nvSpPr>
        <p:spPr>
          <a:xfrm>
            <a:off x="395288" y="2492375"/>
            <a:ext cx="8229600" cy="4170363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Постарайтесь </a:t>
            </a:r>
            <a:r>
              <a:rPr lang="ru-RU" alt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спокойно выяснить </a:t>
            </a: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у ребенка </a:t>
            </a:r>
            <a:r>
              <a:rPr lang="ru-RU" alt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причину</a:t>
            </a: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, по которой он начал курить.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alt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давите</a:t>
            </a: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, разговор должен принять доверительный характер.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</a:pPr>
            <a:r>
              <a:rPr lang="ru-RU" alt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Расскажите</a:t>
            </a: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 о возможных последствиях курения, но </a:t>
            </a:r>
            <a:r>
              <a:rPr lang="ru-RU" alt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altLang="ru-RU" sz="3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назидайте</a:t>
            </a: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, иначе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3000" dirty="0" smtClean="0">
                <a:latin typeface="Arial" pitchFamily="34" charset="0"/>
                <a:cs typeface="Arial" pitchFamily="34" charset="0"/>
              </a:rPr>
              <a:t>    вызовите сопротивление </a:t>
            </a:r>
          </a:p>
          <a:p>
            <a:pPr marL="457200" indent="-457200" eaLnBrk="1" hangingPunct="1">
              <a:spcBef>
                <a:spcPts val="0"/>
              </a:spcBef>
            </a:pPr>
            <a:endParaRPr lang="ru-RU" altLang="ru-RU" sz="32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150000"/>
              </a:lnSpc>
            </a:pPr>
            <a:endParaRPr lang="ru-RU" altLang="ru-RU" sz="32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1812" y="1773238"/>
            <a:ext cx="8112153" cy="4873625"/>
          </a:xfrm>
        </p:spPr>
        <p:txBody>
          <a:bodyPr>
            <a:normAutofit fontScale="92500" lnSpcReduction="20000"/>
          </a:bodyPr>
          <a:lstStyle/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defRPr/>
            </a:pPr>
            <a:r>
              <a:rPr lang="ru-RU" altLang="ru-RU" sz="32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реклама и фильмы, которые создают</a:t>
            </a:r>
          </a:p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buNone/>
              <a:defRPr/>
            </a:pP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  позитивный   образ курения</a:t>
            </a:r>
          </a:p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defRPr/>
            </a:pP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подражание  (мотив «Быть взрослым»)</a:t>
            </a:r>
          </a:p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defRPr/>
            </a:pP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любопытство</a:t>
            </a:r>
          </a:p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defRPr/>
            </a:pP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давление </a:t>
            </a:r>
            <a:r>
              <a:rPr lang="ru-RU" altLang="ru-RU" sz="3100" dirty="0">
                <a:latin typeface="Arial" pitchFamily="34" charset="0"/>
                <a:cs typeface="Arial" pitchFamily="34" charset="0"/>
              </a:rPr>
              <a:t>сверстников</a:t>
            </a:r>
          </a:p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defRPr/>
            </a:pP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 отсутствие  любви</a:t>
            </a:r>
            <a:r>
              <a:rPr lang="ru-RU" altLang="ru-RU" sz="31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взаимопонимания  и</a:t>
            </a:r>
          </a:p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buNone/>
              <a:defRPr/>
            </a:pP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   доверительных </a:t>
            </a:r>
            <a:r>
              <a:rPr lang="ru-RU" altLang="ru-RU" sz="3100" dirty="0">
                <a:latin typeface="Arial" pitchFamily="34" charset="0"/>
                <a:cs typeface="Arial" pitchFamily="34" charset="0"/>
              </a:rPr>
              <a:t>отношений в семье</a:t>
            </a:r>
          </a:p>
          <a:p>
            <a:pPr marL="360000" indent="0" eaLnBrk="1" fontAlgn="auto" hangingPunct="1">
              <a:lnSpc>
                <a:spcPct val="120000"/>
              </a:lnSpc>
              <a:spcAft>
                <a:spcPts val="600"/>
              </a:spcAft>
              <a:buClr>
                <a:srgbClr val="FE8637"/>
              </a:buClr>
              <a:defRPr/>
            </a:pPr>
            <a:r>
              <a:rPr lang="ru-RU" altLang="ru-R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родители</a:t>
            </a:r>
            <a:r>
              <a:rPr lang="ru-RU" altLang="ru-RU" sz="3100" dirty="0">
                <a:latin typeface="Arial" pitchFamily="34" charset="0"/>
                <a:cs typeface="Arial" pitchFamily="34" charset="0"/>
              </a:rPr>
              <a:t>, которые 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курят</a:t>
            </a:r>
            <a:endParaRPr lang="ru-RU" altLang="ru-RU" sz="31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88913"/>
            <a:ext cx="75596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cap="small" spc="400" dirty="0">
                <a:solidFill>
                  <a:srgbClr val="C00000"/>
                </a:solidFill>
                <a:ea typeface="+mj-ea"/>
              </a:rPr>
              <a:t>Причины, побуждающие подростка начать </a:t>
            </a:r>
            <a:r>
              <a:rPr lang="ru-RU" altLang="ru-RU" sz="3200" b="1" cap="small" spc="400" dirty="0" smtClean="0">
                <a:solidFill>
                  <a:srgbClr val="C00000"/>
                </a:solidFill>
                <a:ea typeface="+mj-ea"/>
              </a:rPr>
              <a:t>курить</a:t>
            </a:r>
            <a:endParaRPr lang="ru-RU" spc="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188" y="549275"/>
            <a:ext cx="8229600" cy="602299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3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пугайте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заболеваниями у курильщиков, поскольку есть убеждение</a:t>
            </a:r>
            <a:r>
              <a:rPr lang="ru-RU" sz="3900" dirty="0">
                <a:latin typeface="Arial" pitchFamily="34" charset="0"/>
                <a:cs typeface="Arial" pitchFamily="34" charset="0"/>
              </a:rPr>
              <a:t>, что вред для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здоровья,  в </a:t>
            </a:r>
            <a:r>
              <a:rPr lang="ru-RU" sz="3900" dirty="0">
                <a:latin typeface="Arial" pitchFamily="34" charset="0"/>
                <a:cs typeface="Arial" pitchFamily="34" charset="0"/>
              </a:rPr>
              <a:t>данном случае, как лотерея: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 можно </a:t>
            </a:r>
            <a:r>
              <a:rPr lang="ru-RU" sz="3900" dirty="0">
                <a:latin typeface="Arial" pitchFamily="34" charset="0"/>
                <a:cs typeface="Arial" pitchFamily="34" charset="0"/>
              </a:rPr>
              <a:t>заболеть, а может и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пронести.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sz="3900" dirty="0" smtClean="0">
                <a:latin typeface="Arial" pitchFamily="34" charset="0"/>
                <a:cs typeface="Arial" pitchFamily="34" charset="0"/>
              </a:rPr>
              <a:t>Развейте </a:t>
            </a:r>
            <a:r>
              <a:rPr lang="ru-RU" sz="3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мифы о курении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, которые</a:t>
            </a:r>
          </a:p>
          <a:p>
            <a:pPr eaLnBrk="1" hangingPunct="1">
              <a:spcAft>
                <a:spcPts val="600"/>
              </a:spcAft>
              <a:buNone/>
            </a:pPr>
            <a:r>
              <a:rPr lang="ru-RU" sz="3900" dirty="0" smtClean="0">
                <a:latin typeface="Arial" pitchFamily="34" charset="0"/>
                <a:cs typeface="Arial" pitchFamily="34" charset="0"/>
              </a:rPr>
              <a:t>   поддерживаются наблюдением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3900" dirty="0" smtClean="0">
                <a:latin typeface="Arial" pitchFamily="34" charset="0"/>
                <a:cs typeface="Arial" pitchFamily="34" charset="0"/>
              </a:rPr>
              <a:t>   примерами курильщиков,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3900" dirty="0" smtClean="0">
                <a:latin typeface="Arial" pitchFamily="34" charset="0"/>
                <a:cs typeface="Arial" pitchFamily="34" charset="0"/>
              </a:rPr>
              <a:t>   доживающих до глубокой старости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35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72452" cy="592455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Например, есть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миф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«не все курильщики умирают от рака легких!»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Факт: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ВСЕ КУРИЛЬЩИКИ УМИРАЮТ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ОТ КУРЕНИЯ, исключая тех, кто попал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в   аварии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3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Миф:</a:t>
            </a:r>
            <a:r>
              <a:rPr lang="ru-RU" sz="3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курение не вызывает зависимость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3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Факт:</a:t>
            </a:r>
            <a:r>
              <a:rPr lang="ru-RU" sz="3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никотин – это такой же наркотик,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3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как алкоголь, героин </a:t>
            </a:r>
            <a:r>
              <a:rPr lang="ru-RU" sz="3000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или кокаин! И </a:t>
            </a:r>
            <a:r>
              <a:rPr lang="ru-RU" sz="3000" dirty="0" err="1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т.д</a:t>
            </a:r>
            <a:endParaRPr lang="ru-RU" sz="3000" dirty="0" smtClean="0"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36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sz="quarter" idx="1"/>
          </p:nvPr>
        </p:nvSpPr>
        <p:spPr>
          <a:xfrm>
            <a:off x="457200" y="836613"/>
            <a:ext cx="7467600" cy="563721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sz="32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Если на подростка оказывают давление его сверстники, то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подскажите ему варианты самоутверждения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 своей среде, не прибегая к курению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Варианты зависят от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талантов подростка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, которые можно обернуть в сильные и завидные для окружающих стороны.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467600" cy="62849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При работе с отказом от курения честно и без утайки расскажите подростку, что его ждет в первое время после отказа от сигарет (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симптомы отмены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возможны раздражительность, тревога, трудности с концентрацией внимания, беспокойство,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головные боли, возможно, депрессия, но эти симптомы вскоре проходят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при этом приведите 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примеры известных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   и уважаемых молодежью людей, которые справились с курением.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5 луч\ДО\Темы\Новый вариант\7 уровне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sz="quarter" idx="1"/>
          </p:nvPr>
        </p:nvSpPr>
        <p:spPr>
          <a:xfrm>
            <a:off x="395288" y="981075"/>
            <a:ext cx="7467600" cy="55435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вы все еще курите или, начните с себя, ведь взрослые – это модель поведения и норма для детей!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Пусть они будут счастливы!</a:t>
            </a:r>
            <a:r>
              <a:rPr lang="ru-RU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Благодарю за внимание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2800" dirty="0" smtClean="0">
              <a:latin typeface="Comic Sans MS" pitchFamily="66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r="65783"/>
          <a:stretch>
            <a:fillRect/>
          </a:stretch>
        </p:blipFill>
        <p:spPr bwMode="auto">
          <a:xfrm>
            <a:off x="3286116" y="4714884"/>
            <a:ext cx="189228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758138" cy="628491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курящих детей низкая самооценка. Они решают закурить, потому что думают, будто этим улучшат свой имидж и, может быть, станут круче, привлекательнее,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популярнее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именно потому, что у них низкая самооценка, они не могут смело сказать НЕТ, когда им предлагают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табак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72452" cy="114300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программы по отказу от курения среди детей и подростков (вторичной профилактики курения): </a:t>
            </a:r>
            <a:endParaRPr lang="ru-RU" sz="2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14490"/>
            <a:ext cx="8186766" cy="47577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привлечь внимание курящих подростков к  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табакокурению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как к важнейшей для их здоровья проблеме </a:t>
            </a:r>
          </a:p>
          <a:p>
            <a:pPr>
              <a:spcAft>
                <a:spcPts val="6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сформировать у детей и подростков мотивированное решение об отказе от курения</a:t>
            </a:r>
          </a:p>
          <a:p>
            <a:pPr>
              <a:spcAft>
                <a:spcPts val="600"/>
              </a:spcAf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помочь подросткам прийти к самостоятельному решению об отказе от курения, основанному на правильном и осмысленном отношении к своему здоровью как к зрелому, позитивному поведению взрослого человека и зрелой личности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Данная программа разработана  на базе «Государственного научно - исследовательского центра профилактической медицины» (г. Москва)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285992"/>
            <a:ext cx="8143932" cy="4286280"/>
          </a:xfrm>
        </p:spPr>
        <p:txBody>
          <a:bodyPr/>
          <a:lstStyle/>
          <a:p>
            <a:pPr>
              <a:buNone/>
            </a:pPr>
            <a:r>
              <a:rPr lang="ru-RU" sz="2600" dirty="0" smtClean="0"/>
              <a:t>   </a:t>
            </a:r>
            <a:r>
              <a:rPr lang="ru-RU" sz="2600" b="1" dirty="0" smtClean="0">
                <a:solidFill>
                  <a:srgbClr val="C00000"/>
                </a:solidFill>
              </a:rPr>
              <a:t>Организационный механизм </a:t>
            </a:r>
            <a:r>
              <a:rPr lang="ru-RU" sz="2600" dirty="0" smtClean="0"/>
              <a:t>работы с подростками по отказу от курения среди детей и подростков:</a:t>
            </a:r>
          </a:p>
          <a:p>
            <a:r>
              <a:rPr lang="ru-RU" sz="2600" dirty="0" smtClean="0"/>
              <a:t>Лечение </a:t>
            </a:r>
            <a:r>
              <a:rPr lang="ru-RU" sz="2600" dirty="0" err="1" smtClean="0"/>
              <a:t>табакокурения</a:t>
            </a:r>
            <a:r>
              <a:rPr lang="ru-RU" sz="2600" dirty="0" smtClean="0"/>
              <a:t> предусматривает три основных этапа: </a:t>
            </a:r>
            <a:r>
              <a:rPr lang="ru-RU" sz="2600" b="1" dirty="0" smtClean="0">
                <a:solidFill>
                  <a:srgbClr val="C00000"/>
                </a:solidFill>
              </a:rPr>
              <a:t>1)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диагностический, 2) профилактический и 3) этап поддержки и контроля.</a:t>
            </a:r>
          </a:p>
          <a:p>
            <a:r>
              <a:rPr lang="ru-RU" sz="2600" dirty="0" smtClean="0"/>
              <a:t>Все эти три этапа тесно связаны, и их преемственность в значительной степени определяют эффективность профилактики</a:t>
            </a:r>
          </a:p>
          <a:p>
            <a:pPr>
              <a:buNone/>
            </a:pP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200" dirty="0" smtClean="0">
                <a:solidFill>
                  <a:srgbClr val="C00000"/>
                </a:solidFill>
              </a:rPr>
              <a:t>1. Этап диагностики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92961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Для выбора оптимального метода воздействия на первом этапе проводится </a:t>
            </a:r>
            <a:r>
              <a:rPr lang="ru-RU" b="1" dirty="0" smtClean="0">
                <a:solidFill>
                  <a:srgbClr val="C00000"/>
                </a:solidFill>
              </a:rPr>
              <a:t>диагностика индивидуальных особенностей подростка.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   Она осуществляется при помощи набора специальных </a:t>
            </a:r>
            <a:r>
              <a:rPr lang="ru-RU" dirty="0" err="1" smtClean="0"/>
              <a:t>опросников</a:t>
            </a:r>
            <a:r>
              <a:rPr lang="ru-RU" dirty="0" smtClean="0"/>
              <a:t>, в который включены: </a:t>
            </a:r>
          </a:p>
          <a:p>
            <a:r>
              <a:rPr lang="ru-RU" dirty="0" smtClean="0"/>
              <a:t>оценка социального статуса курящих подростков,</a:t>
            </a:r>
          </a:p>
          <a:p>
            <a:r>
              <a:rPr lang="ru-RU" dirty="0" smtClean="0"/>
              <a:t> выявление никотиновой зависимости, </a:t>
            </a:r>
          </a:p>
          <a:p>
            <a:r>
              <a:rPr lang="ru-RU" dirty="0" smtClean="0"/>
              <a:t>причин курения, типа курения, поводов, послуживших для первой пробы курения, причин, по которым подросток курит в настоящее время, количество выкуриваемых сигарет.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Анкета «Социальная ситуация курения» 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42968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отражает ситуацию курения и степень распространенности курения в близком окружении подростка (семья, друзья, </a:t>
            </a:r>
            <a:r>
              <a:rPr lang="ru-RU" dirty="0" err="1" smtClean="0"/>
              <a:t>референтная</a:t>
            </a:r>
            <a:r>
              <a:rPr lang="ru-RU" dirty="0" smtClean="0"/>
              <a:t> группа), что позволяет прогнозировать </a:t>
            </a:r>
            <a:r>
              <a:rPr lang="ru-RU" b="1" dirty="0" smtClean="0">
                <a:solidFill>
                  <a:srgbClr val="C00000"/>
                </a:solidFill>
              </a:rPr>
              <a:t>степень внешней поддержки проводимой профилактики.</a:t>
            </a:r>
          </a:p>
          <a:p>
            <a:pPr>
              <a:buNone/>
            </a:pPr>
            <a:r>
              <a:rPr lang="ru-RU" dirty="0" smtClean="0"/>
              <a:t>   Полученный показатель, выраженный в баллах, попадает в один из трех разрядов </a:t>
            </a:r>
            <a:r>
              <a:rPr lang="ru-RU" b="1" dirty="0" smtClean="0">
                <a:solidFill>
                  <a:srgbClr val="C00000"/>
                </a:solidFill>
              </a:rPr>
              <a:t>степени благоприятности социальной ситуации. </a:t>
            </a:r>
          </a:p>
          <a:p>
            <a:pPr>
              <a:buNone/>
            </a:pPr>
            <a:r>
              <a:rPr lang="ru-RU" dirty="0" smtClean="0"/>
              <a:t>   Данные, получаемые при помощи этой анкеты, важны для организации работы на этапе контроля и поддержки, поскольку бывшие курильщики, находящиеся в неблагоприятной для отказа от курения ситуации, нуждаются в дополнительном подкреплении мотивации </a:t>
            </a:r>
            <a:r>
              <a:rPr lang="ru-RU" dirty="0" err="1" smtClean="0"/>
              <a:t>некурения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2920</Words>
  <Application>Microsoft Office PowerPoint</Application>
  <PresentationFormat>Экран (4:3)</PresentationFormat>
  <Paragraphs>289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Эркер</vt:lpstr>
      <vt:lpstr>Основные подходы и методы помощи несовершеннолетним при отказе от курения  </vt:lpstr>
      <vt:lpstr>                                       Зависимость (аддикция) — навязчивая потребность, стимулирующая человека к определенной деятельности, имеющей неконструктивный характер и разрушающей физическое состояние, психику и социальные отношения личности.  </vt:lpstr>
      <vt:lpstr>Преимущества курения, восполняющие адекватные потребности</vt:lpstr>
      <vt:lpstr>Слайд 4</vt:lpstr>
      <vt:lpstr>Слайд 5</vt:lpstr>
      <vt:lpstr>Задачи программы по отказу от курения среди детей и подростков (вторичной профилактики курения): </vt:lpstr>
      <vt:lpstr>Данная программа разработана  на базе «Государственного научно - исследовательского центра профилактической медицины» (г. Москва)</vt:lpstr>
      <vt:lpstr>1. Этап диагностики </vt:lpstr>
      <vt:lpstr>Анкета «Социальная ситуация курения» </vt:lpstr>
      <vt:lpstr>Слайд 10</vt:lpstr>
      <vt:lpstr>Слайд 11</vt:lpstr>
      <vt:lpstr>Тест Хорна (Тип курения) </vt:lpstr>
      <vt:lpstr>Слайд 13</vt:lpstr>
      <vt:lpstr>Диагностический опросник  «Психологическая готовность к отказу от курения» </vt:lpstr>
      <vt:lpstr>Слайд 15</vt:lpstr>
      <vt:lpstr>Прогноз успешности отказа от курения</vt:lpstr>
      <vt:lpstr>Опросник К. Фагерстрема </vt:lpstr>
      <vt:lpstr>Тест К. Фагерстрема</vt:lpstr>
      <vt:lpstr>Слайд 19</vt:lpstr>
      <vt:lpstr>Слайд 20</vt:lpstr>
      <vt:lpstr>2 .Этап профилактики </vt:lpstr>
      <vt:lpstr>Индивидуальное консультирование </vt:lpstr>
      <vt:lpstr>Слайд 23</vt:lpstr>
      <vt:lpstr>Формирование мотивации к отказу от курения является одной из важных задач специалиста, который проводит индивидуальную консультацию.</vt:lpstr>
      <vt:lpstr>Слайд 25</vt:lpstr>
      <vt:lpstr>Слайд 26</vt:lpstr>
      <vt:lpstr>Слайд 27</vt:lpstr>
      <vt:lpstr>Для молодых людей другие аргументы:</vt:lpstr>
      <vt:lpstr>Для молодых людей другие аргументы:</vt:lpstr>
      <vt:lpstr>Слайд 30</vt:lpstr>
      <vt:lpstr>Слайд 31</vt:lpstr>
      <vt:lpstr>Слайд 32</vt:lpstr>
      <vt:lpstr>Слайд 33</vt:lpstr>
      <vt:lpstr>Слайд 34</vt:lpstr>
      <vt:lpstr>Овладение навыками преодоления психоэмоционального напряжения </vt:lpstr>
      <vt:lpstr>Слайд 36</vt:lpstr>
      <vt:lpstr>3 Этап поддержки и контроля </vt:lpstr>
      <vt:lpstr>Слайд 38</vt:lpstr>
      <vt:lpstr>Рекомендации по общению с курящими подростками и молодежью (для родителей)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Причины, побуждающие подростка начать курить</dc:title>
  <dc:creator>user</dc:creator>
  <cp:lastModifiedBy>1</cp:lastModifiedBy>
  <cp:revision>127</cp:revision>
  <dcterms:created xsi:type="dcterms:W3CDTF">2015-05-19T07:07:33Z</dcterms:created>
  <dcterms:modified xsi:type="dcterms:W3CDTF">2016-11-23T05:15:12Z</dcterms:modified>
</cp:coreProperties>
</file>