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3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2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9.xml" ContentType="application/vnd.openxmlformats-officedocument.presentationml.notesSlide+xml"/>
  <Override PartName="/ppt/_rels/presentation.xml.rels" ContentType="application/vnd.openxmlformats-package.relationships+xml"/>
  <Override PartName="/ppt/media/image1.wmf" ContentType="image/x-wmf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4.xml" ContentType="application/vnd.openxmlformats-officedocument.drawingml.chart+xml"/>
  <Override PartName="/ppt/charts/chart10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19.xml" ContentType="application/vnd.openxmlformats-officedocument.drawingml.chart+xml"/>
  <Override PartName="/ppt/charts/chart15.xml" ContentType="application/vnd.openxmlformats-officedocument.drawingml.chart+xml"/>
  <Override PartName="/ppt/charts/chart11.xml" ContentType="application/vnd.openxmlformats-officedocument.drawingml.chart+xml"/>
  <Override PartName="/ppt/charts/chart8.xml" ContentType="application/vnd.openxmlformats-officedocument.drawingml.chart+xml"/>
  <Override PartName="/ppt/charts/chart4.xml" ContentType="application/vnd.openxmlformats-officedocument.drawingml.chart+xml"/>
  <Override PartName="/ppt/charts/chart16.xml" ContentType="application/vnd.openxmlformats-officedocument.drawingml.chart+xml"/>
  <Override PartName="/ppt/charts/chart12.xml" ContentType="application/vnd.openxmlformats-officedocument.drawingml.chart+xml"/>
  <Override PartName="/ppt/charts/chart9.xml" ContentType="application/vnd.openxmlformats-officedocument.drawingml.chart+xml"/>
  <Override PartName="/ppt/charts/chart5.xml" ContentType="application/vnd.openxmlformats-officedocument.drawingml.chart+xml"/>
  <Override PartName="/ppt/charts/chart1.xml" ContentType="application/vnd.openxmlformats-officedocument.drawingml.chart+xml"/>
  <Override PartName="/ppt/charts/chart17.xml" ContentType="application/vnd.openxmlformats-officedocument.drawingml.chart+xml"/>
  <Override PartName="/ppt/charts/chart13.xml" ContentType="application/vnd.openxmlformats-officedocument.drawingml.chart+xml"/>
  <Override PartName="/ppt/charts/chart6.xml" ContentType="application/vnd.openxmlformats-officedocument.drawingml.chart+xml"/>
  <Override PartName="/ppt/charts/chart2.xml" ContentType="application/vnd.openxmlformats-officedocument.drawingml.chart+xml"/>
  <Override PartName="/ppt/charts/chart20.xml" ContentType="application/vnd.openxmlformats-officedocument.drawingml.chart+xml"/>
  <Override PartName="/ppt/charts/chart18.xml" ContentType="application/vnd.openxmlformats-officedocument.drawingml.char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15.xml.rels" ContentType="application/vnd.openxmlformats-package.relationships+xml"/>
  <Override PartName="/ppt/slides/_rels/slide4.xml.rels" ContentType="application/vnd.openxmlformats-package.relationships+xml"/>
  <Override PartName="/ppt/slides/_rels/slide14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
</Relationships>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view3D>
      <c:rotX val="16"/>
      <c:rotY val="19"/>
      <c:perspective val="30"/>
      <c:rAngAx val="1"/>
    </c:view3D>
    <c:backWall>
      <c:spPr/>
    </c:backWall>
    <c:floor>
      <c:spPr>
        <a:solidFill>
          <a:srgbClr val="c0c0c0"/>
        </a:solidFill>
        <a:ln w="3240">
          <a:solidFill>
            <a:srgbClr val="000000"/>
          </a:solidFill>
          <a:round/>
        </a:ln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Заболеваемость наркологическими расстройствами общая (на 100 тыс. нас.)</c:v>
                </c:pt>
              </c:strCache>
            </c:strRef>
          </c:tx>
          <c:spPr>
            <a:solidFill>
              <a:srgbClr val="ff0000"/>
            </a:solidFill>
            <a:ln w="9000">
              <a:solidFill>
                <a:srgbClr val="000000"/>
              </a:solidFill>
              <a:round/>
            </a:ln>
          </c:spPr>
          <c:cat>
            <c:strRef>
              <c:f>categories</c:f>
              <c:strCache>
                <c:ptCount val="5"/>
                <c:pt idx="0">
                  <c:v>2011г.</c:v>
                </c:pt>
                <c:pt idx="1">
                  <c:v>2012г.</c:v>
                </c:pt>
                <c:pt idx="2">
                  <c:v>2013г.</c:v>
                </c:pt>
                <c:pt idx="3">
                  <c:v>2014г.</c:v>
                </c:pt>
                <c:pt idx="4">
                  <c:v>2015 г.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1689.1</c:v>
                </c:pt>
                <c:pt idx="1">
                  <c:v>1616.4</c:v>
                </c:pt>
                <c:pt idx="2">
                  <c:v>1540.1</c:v>
                </c:pt>
                <c:pt idx="3">
                  <c:v>1479.9</c:v>
                </c:pt>
                <c:pt idx="4">
                  <c:v>1390.2</c:v>
                </c:pt>
              </c:numCache>
            </c:numRef>
          </c:val>
        </c:ser>
        <c:shape val="box"/>
        <c:gapWidth val="150"/>
        <c:axId val="8326"/>
        <c:axId val="4070"/>
        <c:axId val="0"/>
      </c:bar3DChart>
      <c:catAx>
        <c:axId val="8326"/>
        <c:scaling>
          <c:orientation val="minMax"/>
        </c:scaling>
        <c:axPos val="b"/>
        <c:majorTickMark val="out"/>
        <c:minorTickMark val="none"/>
        <c:tickLblPos val="low"/>
        <c:crossAx val="4070"/>
        <c:crossesAt val="0"/>
        <c:lblAlgn val="ctr"/>
        <c:auto val="1"/>
        <c:lblOffset val="100"/>
        <c:spPr>
          <a:ln w="2160">
            <a:solidFill>
              <a:srgbClr val="000000"/>
            </a:solidFill>
            <a:round/>
          </a:ln>
        </c:spPr>
      </c:catAx>
      <c:valAx>
        <c:axId val="4070"/>
        <c:scaling>
          <c:orientation val="minMax"/>
        </c:scaling>
        <c:delete val="1"/>
        <c:axPos val="l"/>
        <c:majorTickMark val="out"/>
        <c:minorTickMark val="none"/>
        <c:tickLblPos val="nextTo"/>
        <c:crossAx val="8326"/>
        <c:crossesAt val="0"/>
        <c:spPr>
          <a:ln w="9360">
            <a:solidFill>
              <a:srgbClr val="878787"/>
            </a:solidFill>
            <a:round/>
          </a:ln>
        </c:spPr>
      </c:valAx>
      <c:spPr/>
    </c:plotArea>
    <c:plotVisOnly val="1"/>
  </c:chart>
  <c:spPr/>
</c:chartSpace>
</file>

<file path=ppt/charts/chart10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view3D>
      <c:rotX val="16"/>
      <c:rotY val="19"/>
      <c:perspective val="30"/>
      <c:rAngAx val="1"/>
    </c:view3D>
    <c:backWall>
      <c:spPr>
        <a:ln w="9360">
          <a:solidFill>
            <a:srgbClr val="878787"/>
          </a:solidFill>
          <a:round/>
        </a:ln>
      </c:spPr>
    </c:backWall>
    <c:floor>
      <c:spPr>
        <a:ln w="9360">
          <a:solidFill>
            <a:srgbClr val="878787"/>
          </a:solidFill>
          <a:round/>
        </a:ln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/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228b8b"/>
              </a:solidFill>
            </a:ln>
          </c:spPr>
          <c:cat>
            <c:strRef>
              <c:f>label 0</c:f>
              <c:strCache>
                <c:ptCount val="0"/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1</c:v>
                </c:pt>
                <c:pt idx="1">
                  <c:v>0.116</c:v>
                </c:pt>
                <c:pt idx="2">
                  <c:v>1</c:v>
                </c:pt>
                <c:pt idx="3">
                  <c:v>0.145</c:v>
                </c:pt>
                <c:pt idx="4">
                  <c:v>1</c:v>
                </c:pt>
                <c:pt idx="5">
                  <c:v>0.149</c:v>
                </c:pt>
                <c:pt idx="6">
                  <c:v/>
                </c:pt>
              </c:numCache>
            </c:numRef>
          </c:val>
        </c:ser>
        <c:ser>
          <c:idx val="1"/>
          <c:order val="1"/>
          <c:tx>
            <c:strRef>
              <c:f>label 2</c:f>
              <c:strCache>
                <c:ptCount val="1"/>
                <c:pt idx="0">
                  <c:v/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ffc000"/>
              </a:solidFill>
            </a:ln>
          </c:spPr>
          <c:cat>
            <c:strRef>
              <c:f>label 0</c:f>
              <c:strCache>
                <c:ptCount val="0"/>
              </c:strCache>
            </c:strRef>
          </c:cat>
          <c:val>
            <c:numRef>
              <c:f>1</c:f>
              <c:numCache>
                <c:formatCode>General</c:formatCode>
                <c:ptCount val="0"/>
              </c:numCache>
            </c:numRef>
          </c:val>
        </c:ser>
        <c:ser>
          <c:idx val="2"/>
          <c:order val="2"/>
          <c:tx>
            <c:strRef>
              <c:f>label 3</c:f>
              <c:strCache>
                <c:ptCount val="1"/>
                <c:pt idx="0">
                  <c:v/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cc99"/>
              </a:solidFill>
            </a:ln>
          </c:spPr>
          <c:cat>
            <c:strRef>
              <c:f>label 0</c:f>
              <c:strCache>
                <c:ptCount val="0"/>
              </c:strCache>
            </c:strRef>
          </c:cat>
          <c:val>
            <c:numRef>
              <c:f>2</c:f>
              <c:numCache>
                <c:formatCode>General</c:formatCode>
                <c:ptCount val="0"/>
              </c:numCache>
            </c:numRef>
          </c:val>
        </c:ser>
        <c:ser>
          <c:idx val="3"/>
          <c:order val="3"/>
          <c:tx>
            <c:strRef>
              <c:f>label 4</c:f>
              <c:strCache>
                <c:ptCount val="1"/>
                <c:pt idx="0">
                  <c:v/>
                </c:pt>
              </c:strCache>
            </c:strRef>
          </c:tx>
          <c:spPr>
            <a:solidFill>
              <a:srgbClr val="000000"/>
            </a:solidFill>
          </c:spPr>
          <c:cat>
            <c:strRef>
              <c:f>label 0</c:f>
              <c:strCache>
                <c:ptCount val="0"/>
              </c:strCache>
            </c:strRef>
          </c:cat>
          <c:val>
            <c:numRef>
              <c:f>3</c:f>
              <c:numCache>
                <c:formatCode>General</c:formatCode>
                <c:ptCount val="0"/>
              </c:numCache>
            </c:numRef>
          </c:val>
        </c:ser>
        <c:ser>
          <c:idx val="4"/>
          <c:order val="4"/>
          <c:tx>
            <c:strRef>
              <c:f>label 5</c:f>
              <c:strCache>
                <c:ptCount val="1"/>
                <c:pt idx="0">
                  <c:v/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ccccff"/>
              </a:solidFill>
            </a:ln>
          </c:spPr>
          <c:cat>
            <c:strRef>
              <c:f>label 0</c:f>
              <c:strCache>
                <c:ptCount val="0"/>
              </c:strCache>
            </c:strRef>
          </c:cat>
          <c:val>
            <c:numRef>
              <c:f>4</c:f>
              <c:numCache>
                <c:formatCode>General</c:formatCode>
                <c:ptCount val="0"/>
              </c:numCache>
            </c:numRef>
          </c:val>
        </c:ser>
        <c:ser>
          <c:idx val="5"/>
          <c:order val="5"/>
          <c:tx>
            <c:strRef>
              <c:f>label 6</c:f>
              <c:strCache>
                <c:ptCount val="1"/>
                <c:pt idx="0">
                  <c:v/>
                </c:pt>
              </c:strCache>
            </c:strRef>
          </c:tx>
          <c:spPr>
            <a:solidFill>
              <a:srgbClr val="2db9b9"/>
            </a:solidFill>
          </c:spPr>
          <c:cat>
            <c:strRef>
              <c:f>label 0</c:f>
              <c:strCache>
                <c:ptCount val="0"/>
              </c:strCache>
            </c:strRef>
          </c:cat>
          <c:val>
            <c:numRef>
              <c:f>5</c:f>
              <c:numCache>
                <c:formatCode>General</c:formatCode>
                <c:ptCount val="0"/>
              </c:numCache>
            </c:numRef>
          </c:val>
        </c:ser>
        <c:shape val="cylinder"/>
        <c:gapWidth val="150"/>
        <c:axId val="25852"/>
        <c:axId val="1153"/>
        <c:axId val="0"/>
      </c:bar3DChart>
      <c:catAx>
        <c:axId val="25852"/>
        <c:scaling>
          <c:orientation val="minMax"/>
        </c:scaling>
        <c:axPos val="b"/>
        <c:majorTickMark val="out"/>
        <c:minorTickMark val="none"/>
        <c:tickLblPos val="nextTo"/>
        <c:crossAx val="1153"/>
        <c:crossesAt val="0"/>
        <c:lblAlgn val="ctr"/>
        <c:auto val="1"/>
        <c:lblOffset val="100"/>
        <c:spPr>
          <a:ln w="9360">
            <a:solidFill>
              <a:srgbClr val="878787"/>
            </a:solidFill>
            <a:round/>
          </a:ln>
        </c:spPr>
      </c:catAx>
      <c:valAx>
        <c:axId val="1153"/>
        <c:scaling>
          <c:orientation val="minMax"/>
        </c:scaling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majorTickMark val="out"/>
        <c:minorTickMark val="none"/>
        <c:tickLblPos val="nextTo"/>
        <c:crossAx val="25852"/>
        <c:crossesAt val="0"/>
        <c:spPr>
          <a:ln w="9360">
            <a:solidFill>
              <a:srgbClr val="878787"/>
            </a:solidFill>
            <a:round/>
          </a:ln>
        </c:spPr>
      </c:valAx>
      <c:spPr>
        <a:ln w="9360">
          <a:solidFill>
            <a:srgbClr val="878787"/>
          </a:solidFill>
          <a:round/>
        </a:ln>
      </c:spPr>
    </c:plotArea>
    <c:legend>
      <c:legendPos val="r"/>
      <c:spPr>
        <a:ln>
          <a:solidFill>
            <a:srgbClr val="00b050"/>
          </a:solidFill>
        </a:ln>
      </c:spPr>
    </c:legend>
    <c:plotVisOnly val="1"/>
  </c:chart>
  <c:spPr/>
</c:chartSpace>
</file>

<file path=ppt/charts/chart11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view3D>
      <c:rotX val="16"/>
      <c:rotY val="19"/>
      <c:perspective val="30"/>
      <c:rAngAx val="1"/>
    </c:view3D>
    <c:backWall>
      <c:spPr/>
    </c:backWall>
    <c:floor>
      <c:spPr>
        <a:solidFill>
          <a:srgbClr val="c0c0c0"/>
        </a:solidFill>
        <a:ln w="3240">
          <a:solidFill>
            <a:srgbClr val="000000"/>
          </a:solidFill>
          <a:round/>
        </a:ln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Заболеваемость наркоманией общая (на 100 тыс. нас.)</c:v>
                </c:pt>
              </c:strCache>
            </c:strRef>
          </c:tx>
          <c:spPr>
            <a:solidFill>
              <a:srgbClr val="ff0000"/>
            </a:solidFill>
            <a:ln w="9000">
              <a:solidFill>
                <a:srgbClr val="000000"/>
              </a:solidFill>
              <a:round/>
            </a:ln>
          </c:spPr>
          <c:cat>
            <c:strRef>
              <c:f>categories</c:f>
              <c:strCache>
                <c:ptCount val="5"/>
                <c:pt idx="0">
                  <c:v>2011г.</c:v>
                </c:pt>
                <c:pt idx="1">
                  <c:v>2012 г.</c:v>
                </c:pt>
                <c:pt idx="2">
                  <c:v>2013 г.</c:v>
                </c:pt>
                <c:pt idx="3">
                  <c:v>2014г.</c:v>
                </c:pt>
                <c:pt idx="4">
                  <c:v>2015 г.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252.1</c:v>
                </c:pt>
                <c:pt idx="1">
                  <c:v>234.4</c:v>
                </c:pt>
                <c:pt idx="2">
                  <c:v>217.3</c:v>
                </c:pt>
                <c:pt idx="3">
                  <c:v>211.4</c:v>
                </c:pt>
                <c:pt idx="4">
                  <c:v>204.7</c:v>
                </c:pt>
              </c:numCache>
            </c:numRef>
          </c:val>
        </c:ser>
        <c:shape val="box"/>
        <c:gapWidth val="150"/>
        <c:axId val="18819"/>
        <c:axId val="12413"/>
        <c:axId val="0"/>
      </c:bar3DChart>
      <c:catAx>
        <c:axId val="18819"/>
        <c:scaling>
          <c:orientation val="minMax"/>
        </c:scaling>
        <c:axPos val="b"/>
        <c:majorTickMark val="out"/>
        <c:minorTickMark val="none"/>
        <c:tickLblPos val="low"/>
        <c:crossAx val="12413"/>
        <c:crossesAt val="0"/>
        <c:lblAlgn val="ctr"/>
        <c:auto val="1"/>
        <c:lblOffset val="100"/>
        <c:spPr>
          <a:ln w="2160">
            <a:solidFill>
              <a:srgbClr val="000000"/>
            </a:solidFill>
            <a:round/>
          </a:ln>
        </c:spPr>
      </c:catAx>
      <c:valAx>
        <c:axId val="12413"/>
        <c:scaling>
          <c:orientation val="minMax"/>
        </c:scaling>
        <c:delete val="1"/>
        <c:axPos val="l"/>
        <c:majorTickMark val="out"/>
        <c:minorTickMark val="none"/>
        <c:tickLblPos val="nextTo"/>
        <c:crossAx val="18819"/>
        <c:crossesAt val="0"/>
        <c:spPr>
          <a:ln w="9360">
            <a:solidFill>
              <a:srgbClr val="878787"/>
            </a:solidFill>
            <a:round/>
          </a:ln>
        </c:spPr>
      </c:valAx>
      <c:spPr/>
    </c:plotArea>
    <c:legend>
      <c:legendPos val="r"/>
      <c:spPr>
        <a:ln w="2160">
          <a:solidFill>
            <a:srgbClr val="000000"/>
          </a:solidFill>
          <a:round/>
        </a:ln>
      </c:spPr>
    </c:legend>
    <c:plotVisOnly val="1"/>
  </c:chart>
  <c:spPr/>
</c:chartSpace>
</file>

<file path=ppt/charts/chart12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cat>
            <c:strRef>
              <c:f>categories</c:f>
              <c:strCache>
                <c:ptCount val="6"/>
                <c:pt idx="0">
                  <c:v>г. Норильск</c:v>
                </c:pt>
                <c:pt idx="1">
                  <c:v>г. Ачинск</c:v>
                </c:pt>
                <c:pt idx="2">
                  <c:v>Идринский р-н</c:v>
                </c:pt>
                <c:pt idx="3">
                  <c:v>Сухобузимский р-н</c:v>
                </c:pt>
                <c:pt idx="4">
                  <c:v>Шарыповский р-н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413.6</c:v>
                </c:pt>
                <c:pt idx="1">
                  <c:v>412.1</c:v>
                </c:pt>
                <c:pt idx="2">
                  <c:v>392.6</c:v>
                </c:pt>
                <c:pt idx="3">
                  <c:v>386.8</c:v>
                </c:pt>
                <c:pt idx="4">
                  <c:v>330.7</c:v>
                </c:pt>
                <c:pt idx="5">
                  <c:v>204.7</c:v>
                </c:pt>
              </c:numCache>
            </c:numRef>
          </c:val>
        </c:ser>
        <c:gapWidth val="150"/>
        <c:axId val="14211"/>
        <c:axId val="5317"/>
      </c:barChart>
      <c:catAx>
        <c:axId val="14211"/>
        <c:scaling>
          <c:orientation val="minMax"/>
        </c:scaling>
        <c:axPos val="b"/>
        <c:majorTickMark val="out"/>
        <c:minorTickMark val="none"/>
        <c:tickLblPos val="nextTo"/>
        <c:crossAx val="5317"/>
        <c:crossesAt val="0"/>
        <c:lblAlgn val="ctr"/>
        <c:auto val="1"/>
        <c:lblOffset val="100"/>
        <c:spPr>
          <a:ln w="9360">
            <a:solidFill>
              <a:srgbClr val="878787"/>
            </a:solidFill>
            <a:round/>
          </a:ln>
        </c:spPr>
      </c:catAx>
      <c:valAx>
        <c:axId val="5317"/>
        <c:scaling>
          <c:orientation val="minMax"/>
        </c:scaling>
        <c:delete val="1"/>
        <c:axPos val="l"/>
        <c:majorTickMark val="out"/>
        <c:minorTickMark val="none"/>
        <c:tickLblPos val="nextTo"/>
        <c:crossAx val="14211"/>
        <c:crossesAt val="0"/>
        <c:spPr>
          <a:ln w="9360">
            <a:solidFill>
              <a:srgbClr val="878787"/>
            </a:solidFill>
            <a:round/>
          </a:ln>
        </c:spPr>
      </c:valAx>
      <c:spPr/>
    </c:plotArea>
    <c:plotVisOnly val="1"/>
  </c:chart>
  <c:spPr/>
</c:chartSpace>
</file>

<file path=ppt/charts/chart13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c00"/>
            </a:solidFill>
            <a:ln>
              <a:solidFill>
                <a:srgbClr val="2db9b9"/>
              </a:solidFill>
            </a:ln>
          </c:spPr>
          <c:cat>
            <c:strRef>
              <c:f>categories</c:f>
              <c:strCache>
                <c:ptCount val="6"/>
                <c:pt idx="0">
                  <c:v>Абанский р-н</c:v>
                </c:pt>
                <c:pt idx="1">
                  <c:v>Нижнеингашский р-н</c:v>
                </c:pt>
                <c:pt idx="2">
                  <c:v>Тюхтетский р-н</c:v>
                </c:pt>
                <c:pt idx="3">
                  <c:v>Туруханский р-н</c:v>
                </c:pt>
                <c:pt idx="4">
                  <c:v>Мотыгинский р-н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9.7</c:v>
                </c:pt>
                <c:pt idx="1">
                  <c:v>22.7</c:v>
                </c:pt>
                <c:pt idx="2">
                  <c:v>24.1</c:v>
                </c:pt>
                <c:pt idx="3">
                  <c:v>25.6</c:v>
                </c:pt>
                <c:pt idx="4">
                  <c:v>26.3</c:v>
                </c:pt>
                <c:pt idx="5">
                  <c:v>204.7</c:v>
                </c:pt>
              </c:numCache>
            </c:numRef>
          </c:val>
        </c:ser>
        <c:gapWidth val="150"/>
        <c:axId val="29551"/>
        <c:axId val="19403"/>
      </c:barChart>
      <c:catAx>
        <c:axId val="29551"/>
        <c:scaling>
          <c:orientation val="minMax"/>
        </c:scaling>
        <c:axPos val="b"/>
        <c:majorTickMark val="out"/>
        <c:minorTickMark val="none"/>
        <c:tickLblPos val="nextTo"/>
        <c:crossAx val="19403"/>
        <c:crossesAt val="0"/>
        <c:lblAlgn val="ctr"/>
        <c:auto val="1"/>
        <c:lblOffset val="100"/>
        <c:spPr>
          <a:ln w="9360">
            <a:solidFill>
              <a:srgbClr val="878787"/>
            </a:solidFill>
            <a:round/>
          </a:ln>
        </c:spPr>
      </c:catAx>
      <c:valAx>
        <c:axId val="19403"/>
        <c:scaling>
          <c:orientation val="minMax"/>
        </c:scaling>
        <c:delete val="1"/>
        <c:axPos val="l"/>
        <c:majorTickMark val="out"/>
        <c:minorTickMark val="none"/>
        <c:tickLblPos val="nextTo"/>
        <c:crossAx val="29551"/>
        <c:crossesAt val="0"/>
        <c:spPr>
          <a:ln w="9360">
            <a:solidFill>
              <a:srgbClr val="878787"/>
            </a:solidFill>
            <a:round/>
          </a:ln>
        </c:spPr>
      </c:valAx>
      <c:spPr/>
    </c:plotArea>
    <c:plotVisOnly val="1"/>
  </c:chart>
  <c:spPr/>
</c:chartSpace>
</file>

<file path=ppt/charts/chart14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view3D>
      <c:rotX val="16"/>
      <c:rotY val="19"/>
      <c:perspective val="30"/>
      <c:rAngAx val="1"/>
    </c:view3D>
    <c:backWall>
      <c:spPr/>
    </c:backWall>
    <c:floor>
      <c:spPr>
        <a:solidFill>
          <a:srgbClr val="c0c0c0"/>
        </a:solidFill>
        <a:ln w="3240">
          <a:solidFill>
            <a:srgbClr val="000000"/>
          </a:solidFill>
          <a:round/>
        </a:ln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Заболеваемость наркоманией первичная (на 100 тыс. нас.)</c:v>
                </c:pt>
              </c:strCache>
            </c:strRef>
          </c:tx>
          <c:spPr>
            <a:solidFill>
              <a:srgbClr val="ff0000"/>
            </a:solidFill>
            <a:ln w="9000">
              <a:solidFill>
                <a:srgbClr val="000000"/>
              </a:solidFill>
              <a:round/>
            </a:ln>
          </c:spPr>
          <c:cat>
            <c:strRef>
              <c:f>categories</c:f>
              <c:strCache>
                <c:ptCount val="5"/>
                <c:pt idx="0">
                  <c:v>2011г.</c:v>
                </c:pt>
                <c:pt idx="1">
                  <c:v>2012 г.</c:v>
                </c:pt>
                <c:pt idx="2">
                  <c:v>2013 г.</c:v>
                </c:pt>
                <c:pt idx="3">
                  <c:v>2014г.</c:v>
                </c:pt>
                <c:pt idx="4">
                  <c:v>2015 г.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21.11</c:v>
                </c:pt>
                <c:pt idx="1">
                  <c:v>20.9</c:v>
                </c:pt>
                <c:pt idx="2">
                  <c:v>15.9</c:v>
                </c:pt>
                <c:pt idx="3">
                  <c:v>26.8</c:v>
                </c:pt>
                <c:pt idx="4">
                  <c:v>25.5</c:v>
                </c:pt>
              </c:numCache>
            </c:numRef>
          </c:val>
        </c:ser>
        <c:shape val="box"/>
        <c:gapWidth val="150"/>
        <c:axId val="7836"/>
        <c:axId val="10159"/>
        <c:axId val="0"/>
      </c:bar3DChart>
      <c:catAx>
        <c:axId val="7836"/>
        <c:scaling>
          <c:orientation val="minMax"/>
        </c:scaling>
        <c:axPos val="b"/>
        <c:majorTickMark val="out"/>
        <c:minorTickMark val="none"/>
        <c:tickLblPos val="low"/>
        <c:crossAx val="10159"/>
        <c:crossesAt val="0"/>
        <c:lblAlgn val="ctr"/>
        <c:auto val="1"/>
        <c:lblOffset val="100"/>
        <c:spPr>
          <a:ln w="2160">
            <a:solidFill>
              <a:srgbClr val="000000"/>
            </a:solidFill>
            <a:round/>
          </a:ln>
        </c:spPr>
      </c:catAx>
      <c:valAx>
        <c:axId val="10159"/>
        <c:scaling>
          <c:orientation val="minMax"/>
        </c:scaling>
        <c:delete val="1"/>
        <c:axPos val="l"/>
        <c:majorTickMark val="out"/>
        <c:minorTickMark val="none"/>
        <c:tickLblPos val="nextTo"/>
        <c:crossAx val="7836"/>
        <c:crossesAt val="0"/>
        <c:spPr>
          <a:ln w="9360">
            <a:solidFill>
              <a:srgbClr val="878787"/>
            </a:solidFill>
            <a:round/>
          </a:ln>
        </c:spPr>
      </c:valAx>
      <c:spPr/>
    </c:plotArea>
    <c:legend>
      <c:legendPos val="r"/>
      <c:spPr>
        <a:ln w="2160">
          <a:solidFill>
            <a:srgbClr val="000000"/>
          </a:solidFill>
          <a:round/>
        </a:ln>
      </c:spPr>
    </c:legend>
    <c:plotVisOnly val="1"/>
  </c:chart>
  <c:spPr/>
</c:chartSpace>
</file>

<file path=ppt/charts/chart15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cat>
            <c:strRef>
              <c:f>categories</c:f>
              <c:strCache>
                <c:ptCount val="6"/>
                <c:pt idx="0">
                  <c:v>Идринский р-н</c:v>
                </c:pt>
                <c:pt idx="1">
                  <c:v>г. Ачинск</c:v>
                </c:pt>
                <c:pt idx="2">
                  <c:v>г. Шарыпово</c:v>
                </c:pt>
                <c:pt idx="3">
                  <c:v>г. Норильск</c:v>
                </c:pt>
                <c:pt idx="4">
                  <c:v>г. Сосновоборск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128</c:v>
                </c:pt>
                <c:pt idx="1">
                  <c:v>64.7</c:v>
                </c:pt>
                <c:pt idx="2">
                  <c:v>55.1</c:v>
                </c:pt>
                <c:pt idx="3">
                  <c:v>44.6</c:v>
                </c:pt>
                <c:pt idx="4">
                  <c:v>40.4</c:v>
                </c:pt>
                <c:pt idx="5">
                  <c:v>25.5</c:v>
                </c:pt>
              </c:numCache>
            </c:numRef>
          </c:val>
        </c:ser>
        <c:gapWidth val="150"/>
        <c:axId val="2132"/>
        <c:axId val="12662"/>
      </c:barChart>
      <c:catAx>
        <c:axId val="2132"/>
        <c:scaling>
          <c:orientation val="minMax"/>
        </c:scaling>
        <c:axPos val="b"/>
        <c:majorTickMark val="out"/>
        <c:minorTickMark val="none"/>
        <c:tickLblPos val="nextTo"/>
        <c:crossAx val="12662"/>
        <c:crossesAt val="0"/>
        <c:lblAlgn val="ctr"/>
        <c:auto val="1"/>
        <c:lblOffset val="100"/>
        <c:spPr>
          <a:ln w="9360">
            <a:solidFill>
              <a:srgbClr val="878787"/>
            </a:solidFill>
            <a:round/>
          </a:ln>
        </c:spPr>
      </c:catAx>
      <c:valAx>
        <c:axId val="12662"/>
        <c:scaling>
          <c:orientation val="minMax"/>
        </c:scaling>
        <c:delete val="1"/>
        <c:axPos val="l"/>
        <c:majorTickMark val="out"/>
        <c:minorTickMark val="none"/>
        <c:tickLblPos val="nextTo"/>
        <c:crossAx val="2132"/>
        <c:crossesAt val="0"/>
        <c:spPr>
          <a:ln w="9360">
            <a:solidFill>
              <a:srgbClr val="878787"/>
            </a:solidFill>
            <a:round/>
          </a:ln>
        </c:spPr>
      </c:valAx>
      <c:spPr/>
    </c:plotArea>
    <c:plotVisOnly val="1"/>
  </c:chart>
  <c:spPr/>
</c:chartSpace>
</file>

<file path=ppt/charts/chart16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2db9b9"/>
            </a:solidFill>
            <a:ln>
              <a:solidFill>
                <a:srgbClr val="2db9b9"/>
              </a:solidFill>
            </a:ln>
          </c:spPr>
          <c:cat>
            <c:strRef>
              <c:f>categories</c:f>
              <c:strCache>
                <c:ptCount val="6"/>
                <c:pt idx="0">
                  <c:v>Курагинский р-н</c:v>
                </c:pt>
                <c:pt idx="1">
                  <c:v>Березовский р-н</c:v>
                </c:pt>
                <c:pt idx="2">
                  <c:v>Назаровский р-н</c:v>
                </c:pt>
                <c:pt idx="3">
                  <c:v>г. Дивногорск</c:v>
                </c:pt>
                <c:pt idx="4">
                  <c:v>Рыбинский р-н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2.2</c:v>
                </c:pt>
                <c:pt idx="1">
                  <c:v>2.5</c:v>
                </c:pt>
                <c:pt idx="2">
                  <c:v>2.7</c:v>
                </c:pt>
                <c:pt idx="3">
                  <c:v>3</c:v>
                </c:pt>
                <c:pt idx="4">
                  <c:v>3.2</c:v>
                </c:pt>
                <c:pt idx="5">
                  <c:v>25.5</c:v>
                </c:pt>
              </c:numCache>
            </c:numRef>
          </c:val>
        </c:ser>
        <c:gapWidth val="150"/>
        <c:axId val="22735"/>
        <c:axId val="11959"/>
      </c:barChart>
      <c:catAx>
        <c:axId val="22735"/>
        <c:scaling>
          <c:orientation val="minMax"/>
        </c:scaling>
        <c:axPos val="b"/>
        <c:majorTickMark val="out"/>
        <c:minorTickMark val="none"/>
        <c:tickLblPos val="nextTo"/>
        <c:crossAx val="11959"/>
        <c:crossesAt val="0"/>
        <c:lblAlgn val="ctr"/>
        <c:auto val="1"/>
        <c:lblOffset val="100"/>
        <c:spPr>
          <a:ln w="9360">
            <a:solidFill>
              <a:srgbClr val="878787"/>
            </a:solidFill>
            <a:round/>
          </a:ln>
        </c:spPr>
      </c:catAx>
      <c:valAx>
        <c:axId val="11959"/>
        <c:scaling>
          <c:orientation val="minMax"/>
        </c:scaling>
        <c:delete val="1"/>
        <c:axPos val="l"/>
        <c:majorTickMark val="out"/>
        <c:minorTickMark val="none"/>
        <c:tickLblPos val="nextTo"/>
        <c:crossAx val="22735"/>
        <c:crossesAt val="0"/>
        <c:spPr>
          <a:ln w="9360">
            <a:solidFill>
              <a:srgbClr val="878787"/>
            </a:solidFill>
            <a:round/>
          </a:ln>
        </c:spPr>
      </c:valAx>
      <c:spPr/>
    </c:plotArea>
    <c:plotVisOnly val="1"/>
  </c:chart>
  <c:spPr/>
</c:chartSpace>
</file>

<file path=ppt/charts/chart17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title>
      <c:layout/>
      <c:tx>
        <c:rich>
          <a:bodyPr/>
          <a:lstStyle/>
          <a:p>
            <a:pPr>
              <a:defRPr/>
            </a:pPr>
            <a:r>
              <a:rPr b="1" sz="2800">
                <a:solidFill>
                  <a:srgbClr val="000000"/>
                </a:solidFill>
                <a:latin typeface="Times New Roman"/>
              </a:rPr>
              <a:t>Структура первичной заболеваемости наркоманией, 2015 год</a:t>
            </a:r>
          </a:p>
        </c:rich>
      </c:tx>
    </c:title>
    <c:view3D>
      <c:rotX val="300"/>
      <c:rotY val="0"/>
      <c:perspective val="30"/>
      <c:rAngAx val="0"/>
    </c:view3D>
    <c:backWall>
      <c:spPr>
        <a:solidFill>
          <a:srgbClr val="d9d9d9"/>
        </a:solidFill>
      </c:spPr>
    </c:backWall>
    <c:floor>
      <c:spPr>
        <a:solidFill>
          <a:srgbClr val="d9d9d9"/>
        </a:solidFill>
      </c:spPr>
    </c:floor>
    <c:plotArea>
      <c:layout/>
      <c:pie3DChart>
        <c:varyColors val="1"/>
        <c:ser>
          <c:idx val="0"/>
          <c:order val="0"/>
          <c:tx>
            <c:strRef>
              <c:f>label 1</c:f>
              <c:strCache>
                <c:ptCount val="1"/>
                <c:pt idx="0">
                  <c:v>Структура первичной заболеваемости наркоманией</c:v>
                </c:pt>
              </c:strCache>
            </c:strRef>
          </c:tx>
          <c:spPr/>
          <c:explosion val="25"/>
          <c:dPt>
            <c:idx val="0"/>
            <c:spPr/>
          </c:dPt>
          <c:dPt>
            <c:idx val="1"/>
            <c:spPr/>
          </c:dPt>
          <c:dPt>
            <c:idx val="2"/>
            <c:spPr/>
          </c:dPt>
          <c:dPt>
            <c:idx val="3"/>
            <c:spPr/>
          </c:dPt>
          <c:cat>
            <c:strRef>
              <c:f>categories</c:f>
              <c:strCache>
                <c:ptCount val="4"/>
                <c:pt idx="0">
                  <c:v>опиоиды</c:v>
                </c:pt>
                <c:pt idx="1">
                  <c:v>полинаркомания</c:v>
                </c:pt>
                <c:pt idx="2">
                  <c:v>каннабиноиды</c:v>
                </c:pt>
                <c:pt idx="3">
                  <c:v>др.психостимуляторы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0.234</c:v>
                </c:pt>
                <c:pt idx="1">
                  <c:v>0.215</c:v>
                </c:pt>
                <c:pt idx="2">
                  <c:v>0.181</c:v>
                </c:pt>
                <c:pt idx="3">
                  <c:v>0.377</c:v>
                </c:pt>
              </c:numCache>
            </c:numRef>
          </c:val>
        </c:ser>
        <c:firstSliceAng val="0"/>
      </c:pie3DChart>
      <c:spPr>
        <a:solidFill>
          <a:srgbClr val="d9d9d9"/>
        </a:solidFill>
      </c:spPr>
    </c:plotArea>
    <c:legend>
      <c:legendPos val="r"/>
      <c:spPr/>
    </c:legend>
    <c:plotVisOnly val="1"/>
  </c:chart>
  <c:spPr/>
</c:chartSpace>
</file>

<file path=ppt/charts/chart18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view3D>
      <c:rotX val="300"/>
      <c:rotY val="0"/>
      <c:perspective val="30"/>
      <c:rAngAx val="0"/>
    </c:view3D>
    <c:backWall>
      <c:spPr>
        <a:solidFill>
          <a:srgbClr val="d9d9d9"/>
        </a:solidFill>
      </c:spPr>
    </c:backWall>
    <c:floor>
      <c:spPr>
        <a:solidFill>
          <a:srgbClr val="d9d9d9"/>
        </a:solidFill>
      </c:spPr>
    </c:floor>
    <c:plotArea>
      <c:layout/>
      <c:pie3DChart>
        <c:varyColors val="1"/>
        <c:ser>
          <c:idx val="0"/>
          <c:order val="0"/>
          <c:tx>
            <c:strRef>
              <c:f>label 1</c:f>
              <c:strCache>
                <c:ptCount val="1"/>
                <c:pt idx="0">
                  <c:v>виды ПАВ</c:v>
                </c:pt>
              </c:strCache>
            </c:strRef>
          </c:tx>
          <c:spPr>
            <a:solidFill>
              <a:srgbClr val="fffff7"/>
            </a:solidFill>
          </c:spPr>
          <c:explosion val="25"/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33cccc"/>
              </a:solidFill>
            </c:spPr>
          </c:dPt>
          <c:dPt>
            <c:idx val="2"/>
            <c:spPr>
              <a:solidFill>
                <a:srgbClr val="ffffe9"/>
              </a:solidFill>
            </c:spPr>
          </c:dPt>
          <c:cat>
            <c:strRef>
              <c:f>categories</c:f>
              <c:strCache>
                <c:ptCount val="3"/>
                <c:pt idx="0">
                  <c:v>потребители алкоголя</c:v>
                </c:pt>
                <c:pt idx="1">
                  <c:v>потребители наркотиков</c:v>
                </c:pt>
                <c:pt idx="2">
                  <c:v>потребители токсических в-в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0.44</c:v>
                </c:pt>
                <c:pt idx="1">
                  <c:v>0.436</c:v>
                </c:pt>
                <c:pt idx="2">
                  <c:v>0.124</c:v>
                </c:pt>
              </c:numCache>
            </c:numRef>
          </c:val>
        </c:ser>
        <c:firstSliceAng val="0"/>
      </c:pie3DChart>
      <c:spPr>
        <a:solidFill>
          <a:srgbClr val="d9d9d9"/>
        </a:solidFill>
      </c:spPr>
    </c:plotArea>
    <c:legend>
      <c:legendPos val="r"/>
      <c:spPr/>
    </c:legend>
    <c:plotVisOnly val="1"/>
  </c:chart>
  <c:spPr/>
</c:chartSpace>
</file>

<file path=ppt/charts/chart19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view3D>
      <c:rotX val="16"/>
      <c:rotY val="19"/>
      <c:perspective val="30"/>
      <c:rAngAx val="1"/>
    </c:view3D>
    <c:backWall>
      <c:spPr>
        <a:ln w="9360">
          <a:solidFill>
            <a:srgbClr val="878787"/>
          </a:solidFill>
          <a:round/>
        </a:ln>
      </c:spPr>
    </c:backWall>
    <c:floor>
      <c:spPr>
        <a:ln w="9360">
          <a:solidFill>
            <a:srgbClr val="878787"/>
          </a:solidFill>
          <a:round/>
        </a:ln>
      </c:spPr>
    </c:floor>
    <c:plotArea>
      <c:layout/>
      <c:bar3DChart>
        <c:barDir val="col"/>
        <c:grouping val="standard"/>
        <c:ser>
          <c:idx val="0"/>
          <c:order val="0"/>
          <c:tx>
            <c:strRef>
              <c:f>label 1</c:f>
              <c:strCache>
                <c:ptCount val="1"/>
                <c:pt idx="0">
                  <c:v>случаи отравлений</c:v>
                </c:pt>
              </c:strCache>
            </c:strRef>
          </c:tx>
          <c:spPr>
            <a:solidFill>
              <a:srgbClr val="fffff7"/>
            </a:solidFill>
          </c:spPr>
          <c:cat>
            <c:strRef>
              <c:f>categories</c:f>
              <c:strCache>
                <c:ptCount val="3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498</c:v>
                </c:pt>
                <c:pt idx="1">
                  <c:v>689</c:v>
                </c:pt>
                <c:pt idx="2">
                  <c:v>672</c:v>
                </c:pt>
              </c:numCache>
            </c:numRef>
          </c:val>
        </c:ser>
        <c:ser>
          <c:idx val="1"/>
          <c:order val="1"/>
          <c:tx>
            <c:strRef>
              <c:f>label 2</c:f>
              <c:strCache>
                <c:ptCount val="1"/>
                <c:pt idx="0">
                  <c:v>со смертельным исходом</c:v>
                </c:pt>
              </c:strCache>
            </c:strRef>
          </c:tx>
          <c:spPr>
            <a:solidFill>
              <a:srgbClr val="33cccc"/>
            </a:solidFill>
          </c:spPr>
          <c:cat>
            <c:strRef>
              <c:f>categories</c:f>
              <c:strCache>
                <c:ptCount val="3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116</c:v>
                </c:pt>
                <c:pt idx="1">
                  <c:v>112</c:v>
                </c:pt>
                <c:pt idx="2">
                  <c:v>71</c:v>
                </c:pt>
              </c:numCache>
            </c:numRef>
          </c:val>
        </c:ser>
        <c:shape val="box"/>
        <c:gapWidth val="150"/>
        <c:axId val="27801"/>
        <c:axId val="18902"/>
      </c:bar3DChart>
      <c:catAx>
        <c:axId val="27801"/>
        <c:scaling>
          <c:orientation val="minMax"/>
        </c:scaling>
        <c:axPos val="b"/>
        <c:majorTickMark val="out"/>
        <c:minorTickMark val="none"/>
        <c:tickLblPos val="nextTo"/>
        <c:crossAx val="18902"/>
        <c:crossesAt val="0"/>
        <c:lblAlgn val="ctr"/>
        <c:auto val="1"/>
        <c:lblOffset val="100"/>
        <c:spPr>
          <a:ln w="9360">
            <a:solidFill>
              <a:srgbClr val="878787"/>
            </a:solidFill>
            <a:round/>
          </a:ln>
        </c:spPr>
      </c:catAx>
      <c:valAx>
        <c:axId val="18902"/>
        <c:scaling>
          <c:orientation val="minMax"/>
        </c:scaling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majorTickMark val="out"/>
        <c:minorTickMark val="none"/>
        <c:tickLblPos val="nextTo"/>
        <c:crossAx val="27801"/>
        <c:crossesAt val="0"/>
        <c:spPr>
          <a:ln w="9360">
            <a:solidFill>
              <a:srgbClr val="878787"/>
            </a:solidFill>
            <a:round/>
          </a:ln>
        </c:spPr>
      </c:valAx>
      <c:spPr>
        <a:ln w="9360">
          <a:solidFill>
            <a:srgbClr val="878787"/>
          </a:solidFill>
          <a:round/>
        </a:ln>
      </c:spPr>
    </c:plotArea>
    <c:legend>
      <c:legendPos val="r"/>
      <c:spPr/>
    </c:legend>
    <c:plotVisOnly val="1"/>
  </c:chart>
  <c:spPr/>
</c:chartSpace>
</file>

<file path=ppt/charts/chart2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view3D>
      <c:rotX val="16"/>
      <c:rotY val="19"/>
      <c:perspective val="30"/>
      <c:rAngAx val="1"/>
    </c:view3D>
    <c:backWall>
      <c:spPr/>
    </c:backWall>
    <c:floor>
      <c:spPr>
        <a:solidFill>
          <a:srgbClr val="c0c0c0"/>
        </a:solidFill>
        <a:ln w="3240">
          <a:solidFill>
            <a:srgbClr val="000000"/>
          </a:solidFill>
          <a:round/>
        </a:ln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Заболеваемость наркологическими расстроствами первичная (на 100 тыс. нас.)</c:v>
                </c:pt>
              </c:strCache>
            </c:strRef>
          </c:tx>
          <c:spPr>
            <a:solidFill>
              <a:srgbClr val="ff0000"/>
            </a:solidFill>
            <a:ln w="9000">
              <a:solidFill>
                <a:srgbClr val="000000"/>
              </a:solidFill>
              <a:round/>
            </a:ln>
          </c:spPr>
          <c:cat>
            <c:strRef>
              <c:f>categories</c:f>
              <c:strCache>
                <c:ptCount val="5"/>
                <c:pt idx="0">
                  <c:v>2011г.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242.5</c:v>
                </c:pt>
                <c:pt idx="1">
                  <c:v>214.6</c:v>
                </c:pt>
                <c:pt idx="2">
                  <c:v>194.7</c:v>
                </c:pt>
                <c:pt idx="3">
                  <c:v>191.9</c:v>
                </c:pt>
                <c:pt idx="4">
                  <c:v>187.2</c:v>
                </c:pt>
              </c:numCache>
            </c:numRef>
          </c:val>
        </c:ser>
        <c:shape val="box"/>
        <c:gapWidth val="150"/>
        <c:axId val="11336"/>
        <c:axId val="15439"/>
        <c:axId val="0"/>
      </c:bar3DChart>
      <c:catAx>
        <c:axId val="11336"/>
        <c:scaling>
          <c:orientation val="minMax"/>
        </c:scaling>
        <c:axPos val="b"/>
        <c:majorTickMark val="out"/>
        <c:minorTickMark val="none"/>
        <c:tickLblPos val="low"/>
        <c:crossAx val="15439"/>
        <c:crossesAt val="0"/>
        <c:lblAlgn val="ctr"/>
        <c:auto val="1"/>
        <c:lblOffset val="100"/>
        <c:spPr>
          <a:ln w="2160">
            <a:solidFill>
              <a:srgbClr val="000000"/>
            </a:solidFill>
            <a:round/>
          </a:ln>
        </c:spPr>
      </c:catAx>
      <c:valAx>
        <c:axId val="15439"/>
        <c:scaling>
          <c:orientation val="minMax"/>
        </c:scaling>
        <c:delete val="1"/>
        <c:axPos val="l"/>
        <c:majorTickMark val="out"/>
        <c:minorTickMark val="none"/>
        <c:tickLblPos val="nextTo"/>
        <c:crossAx val="11336"/>
        <c:crossesAt val="0"/>
        <c:spPr>
          <a:ln w="9360">
            <a:solidFill>
              <a:srgbClr val="878787"/>
            </a:solidFill>
            <a:round/>
          </a:ln>
        </c:spPr>
      </c:valAx>
      <c:spPr/>
    </c:plotArea>
    <c:legend>
      <c:legendPos val="b"/>
      <c:spPr>
        <a:ln w="2160">
          <a:solidFill>
            <a:srgbClr val="000000"/>
          </a:solidFill>
          <a:round/>
        </a:ln>
      </c:spPr>
    </c:legend>
    <c:plotVisOnly val="1"/>
  </c:chart>
  <c:spPr/>
</c:chartSpace>
</file>

<file path=ppt/charts/chart20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title>
      <c:layout/>
      <c:tx>
        <c:rich>
          <a:bodyPr/>
          <a:lstStyle/>
          <a:p>
            <a:pPr>
              <a:defRPr/>
            </a:pPr>
            <a:r>
              <a:rPr b="1" sz="2400">
                <a:solidFill>
                  <a:srgbClr val="000000"/>
                </a:solidFill>
                <a:latin typeface="Times New Roman"/>
              </a:rPr>
              <a:t>Наркотические отравления, 2015 год</a:t>
            </a:r>
          </a:p>
        </c:rich>
      </c:tx>
    </c:title>
    <c:view3D>
      <c:rotX val="300"/>
      <c:rotY val="0"/>
      <c:perspective val="30"/>
      <c:rAngAx val="0"/>
    </c:view3D>
    <c:backWall>
      <c:spPr>
        <a:solidFill>
          <a:srgbClr val="d9d9d9"/>
        </a:solidFill>
      </c:spPr>
    </c:backWall>
    <c:floor>
      <c:spPr>
        <a:solidFill>
          <a:srgbClr val="d9d9d9"/>
        </a:solidFill>
      </c:spPr>
    </c:floor>
    <c:plotArea>
      <c:layout/>
      <c:pie3DChart>
        <c:varyColors val="1"/>
        <c:ser>
          <c:idx val="0"/>
          <c:order val="0"/>
          <c:tx>
            <c:strRef>
              <c:f>label 1</c:f>
              <c:strCache>
                <c:ptCount val="1"/>
                <c:pt idx="0">
                  <c:v>наркотические отравления 2015г.</c:v>
                </c:pt>
              </c:strCache>
            </c:strRef>
          </c:tx>
          <c:spPr>
            <a:solidFill>
              <a:srgbClr val="fffff7"/>
            </a:solidFill>
          </c:spPr>
          <c:explosion val="0"/>
          <c:dPt>
            <c:idx val="0"/>
            <c:spPr>
              <a:solidFill>
                <a:srgbClr val="fffff7"/>
              </a:solidFill>
            </c:spPr>
          </c:dPt>
          <c:dPt>
            <c:idx val="1"/>
            <c:spPr>
              <a:solidFill>
                <a:srgbClr val="33cccc"/>
              </a:solidFill>
            </c:spPr>
          </c:dPt>
          <c:dPt>
            <c:idx val="2"/>
            <c:spPr>
              <a:solidFill>
                <a:srgbClr val="ffffe9"/>
              </a:solidFill>
            </c:spPr>
          </c:dPt>
          <c:dPt>
            <c:idx val="3"/>
            <c:spPr>
              <a:solidFill>
                <a:srgbClr val="000000"/>
              </a:solidFill>
            </c:spPr>
          </c:dPt>
          <c:cat>
            <c:strRef>
              <c:f>categories</c:f>
              <c:strCache>
                <c:ptCount val="4"/>
                <c:pt idx="0">
                  <c:v>опиаты</c:v>
                </c:pt>
                <c:pt idx="1">
                  <c:v>каннабиоиды</c:v>
                </c:pt>
                <c:pt idx="2">
                  <c:v>синтетические наркотики</c:v>
                </c:pt>
                <c:pt idx="3">
                  <c:v>неуточненные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0.48</c:v>
                </c:pt>
                <c:pt idx="1">
                  <c:v>0.04</c:v>
                </c:pt>
                <c:pt idx="2">
                  <c:v>0.14</c:v>
                </c:pt>
                <c:pt idx="3">
                  <c:v>0.34</c:v>
                </c:pt>
              </c:numCache>
            </c:numRef>
          </c:val>
        </c:ser>
        <c:firstSliceAng val="0"/>
      </c:pie3DChart>
      <c:spPr>
        <a:solidFill>
          <a:srgbClr val="d9d9d9"/>
        </a:solidFill>
      </c:spPr>
    </c:plotArea>
    <c:legend>
      <c:legendPos val="r"/>
      <c:spPr>
        <a:ln>
          <a:solidFill>
            <a:srgbClr val="ccffff"/>
          </a:solidFill>
        </a:ln>
      </c:spPr>
    </c:legend>
    <c:plotVisOnly val="1"/>
  </c:chart>
  <c:spPr/>
</c:chartSpace>
</file>

<file path=ppt/charts/chart3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view3D>
      <c:rotX val="10"/>
      <c:rotY val="0"/>
      <c:perspective val="30"/>
      <c:rAngAx val="1"/>
    </c:view3D>
    <c:backWall>
      <c:spPr>
        <a:ln w="9360">
          <a:solidFill>
            <a:srgbClr val="878787"/>
          </a:solidFill>
          <a:round/>
        </a:ln>
      </c:spPr>
    </c:backWall>
    <c:floor>
      <c:spPr>
        <a:ln w="9360">
          <a:solidFill>
            <a:srgbClr val="878787"/>
          </a:solidFill>
          <a:round/>
        </a:ln>
      </c:spPr>
    </c:floor>
    <c:plotArea>
      <c:layout/>
      <c:bar3DChart>
        <c:barDir val="col"/>
        <c:grouping val="standard"/>
        <c:ser>
          <c:idx val="0"/>
          <c:order val="0"/>
          <c:tx>
            <c:strRef>
              <c:f>label 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categories</c:f>
              <c:strCache>
                <c:ptCount val="6"/>
                <c:pt idx="0">
                  <c:v>Саянский р-н</c:v>
                </c:pt>
                <c:pt idx="1">
                  <c:v>Сухобузимский р-н</c:v>
                </c:pt>
                <c:pt idx="2">
                  <c:v>Эвенкийский МР</c:v>
                </c:pt>
                <c:pt idx="3">
                  <c:v>Ужурский р-н</c:v>
                </c:pt>
                <c:pt idx="4">
                  <c:v>Таймырский МР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5828</c:v>
                </c:pt>
                <c:pt idx="1">
                  <c:v>4329.9</c:v>
                </c:pt>
                <c:pt idx="2">
                  <c:v>4155.6</c:v>
                </c:pt>
                <c:pt idx="3">
                  <c:v>3722.9</c:v>
                </c:pt>
                <c:pt idx="4">
                  <c:v>3717.7</c:v>
                </c:pt>
                <c:pt idx="5">
                  <c:v>1390.2</c:v>
                </c:pt>
              </c:numCache>
            </c:numRef>
          </c:val>
        </c:ser>
        <c:shape val="cylinder"/>
        <c:gapWidth val="150"/>
        <c:axId val="11942"/>
        <c:axId val="14987"/>
      </c:bar3DChart>
      <c:catAx>
        <c:axId val="11942"/>
        <c:scaling>
          <c:orientation val="minMax"/>
        </c:scaling>
        <c:axPos val="b"/>
        <c:majorTickMark val="out"/>
        <c:minorTickMark val="none"/>
        <c:tickLblPos val="nextTo"/>
        <c:crossAx val="14987"/>
        <c:crossesAt val="0"/>
        <c:lblAlgn val="ctr"/>
        <c:auto val="1"/>
        <c:lblOffset val="100"/>
        <c:spPr>
          <a:ln w="9360">
            <a:solidFill>
              <a:srgbClr val="878787"/>
            </a:solidFill>
            <a:round/>
          </a:ln>
        </c:spPr>
      </c:catAx>
      <c:valAx>
        <c:axId val="14987"/>
        <c:scaling>
          <c:orientation val="minMax"/>
        </c:scaling>
        <c:delete val="1"/>
        <c:axPos val="l"/>
        <c:majorTickMark val="out"/>
        <c:minorTickMark val="none"/>
        <c:tickLblPos val="nextTo"/>
        <c:crossAx val="11942"/>
        <c:crossesAt val="0"/>
        <c:spPr>
          <a:ln w="9360">
            <a:solidFill>
              <a:srgbClr val="878787"/>
            </a:solidFill>
            <a:round/>
          </a:ln>
        </c:spPr>
      </c:valAx>
      <c:spPr>
        <a:ln w="9360">
          <a:solidFill>
            <a:srgbClr val="878787"/>
          </a:solidFill>
          <a:round/>
        </a:ln>
      </c:spPr>
    </c:plotArea>
    <c:plotVisOnly val="1"/>
  </c:chart>
  <c:spPr/>
</c:chartSpace>
</file>

<file path=ppt/charts/chart4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view3D>
      <c:rotX val="10"/>
      <c:rotY val="0"/>
      <c:perspective val="30"/>
      <c:rAngAx val="1"/>
    </c:view3D>
    <c:backWall>
      <c:spPr>
        <a:ln w="9360">
          <a:solidFill>
            <a:srgbClr val="878787"/>
          </a:solidFill>
          <a:round/>
        </a:ln>
      </c:spPr>
    </c:backWall>
    <c:floor>
      <c:spPr>
        <a:ln w="9360">
          <a:solidFill>
            <a:srgbClr val="878787"/>
          </a:solidFill>
          <a:round/>
        </a:ln>
      </c:spPr>
    </c:floor>
    <c:plotArea>
      <c:layout/>
      <c:bar3DChart>
        <c:barDir val="col"/>
        <c:grouping val="standard"/>
        <c:ser>
          <c:idx val="0"/>
          <c:order val="0"/>
          <c:tx>
            <c:strRef>
              <c:f>label 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categories</c:f>
              <c:strCache>
                <c:ptCount val="6"/>
                <c:pt idx="0">
                  <c:v>Курагинский р-н</c:v>
                </c:pt>
                <c:pt idx="1">
                  <c:v>Рыбинский р-н</c:v>
                </c:pt>
                <c:pt idx="2">
                  <c:v>Уярский р-н</c:v>
                </c:pt>
                <c:pt idx="3">
                  <c:v>Козульский р-н</c:v>
                </c:pt>
                <c:pt idx="4">
                  <c:v>Красноярск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520.7</c:v>
                </c:pt>
                <c:pt idx="1">
                  <c:v>570.4</c:v>
                </c:pt>
                <c:pt idx="2">
                  <c:v>615.9</c:v>
                </c:pt>
                <c:pt idx="3">
                  <c:v>692</c:v>
                </c:pt>
                <c:pt idx="4">
                  <c:v>763.9</c:v>
                </c:pt>
                <c:pt idx="5">
                  <c:v>1390.2</c:v>
                </c:pt>
              </c:numCache>
            </c:numRef>
          </c:val>
        </c:ser>
        <c:shape val="cylinder"/>
        <c:gapWidth val="150"/>
        <c:axId val="20369"/>
        <c:axId val="533"/>
      </c:bar3DChart>
      <c:catAx>
        <c:axId val="20369"/>
        <c:scaling>
          <c:orientation val="minMax"/>
        </c:scaling>
        <c:axPos val="b"/>
        <c:majorTickMark val="out"/>
        <c:minorTickMark val="none"/>
        <c:tickLblPos val="nextTo"/>
        <c:crossAx val="533"/>
        <c:crossesAt val="0"/>
        <c:lblAlgn val="ctr"/>
        <c:auto val="1"/>
        <c:lblOffset val="100"/>
        <c:spPr>
          <a:ln w="9360">
            <a:solidFill>
              <a:srgbClr val="878787"/>
            </a:solidFill>
            <a:round/>
          </a:ln>
        </c:spPr>
      </c:catAx>
      <c:valAx>
        <c:axId val="533"/>
        <c:scaling>
          <c:orientation val="minMax"/>
        </c:scaling>
        <c:delete val="1"/>
        <c:axPos val="l"/>
        <c:majorTickMark val="out"/>
        <c:minorTickMark val="none"/>
        <c:tickLblPos val="nextTo"/>
        <c:crossAx val="20369"/>
        <c:crossesAt val="0"/>
        <c:spPr>
          <a:ln w="9360">
            <a:solidFill>
              <a:srgbClr val="878787"/>
            </a:solidFill>
            <a:round/>
          </a:ln>
        </c:spPr>
      </c:valAx>
      <c:spPr>
        <a:ln w="9360">
          <a:solidFill>
            <a:srgbClr val="878787"/>
          </a:solidFill>
          <a:round/>
        </a:ln>
      </c:spPr>
    </c:plotArea>
    <c:plotVisOnly val="1"/>
  </c:chart>
  <c:spPr/>
</c:chartSpace>
</file>

<file path=ppt/charts/chart5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view3D>
      <c:rotX val="10"/>
      <c:rotY val="0"/>
      <c:perspective val="30"/>
      <c:rAngAx val="1"/>
    </c:view3D>
    <c:backWall>
      <c:spPr>
        <a:ln w="9360">
          <a:solidFill>
            <a:srgbClr val="878787"/>
          </a:solidFill>
          <a:round/>
        </a:ln>
      </c:spPr>
    </c:backWall>
    <c:floor>
      <c:spPr>
        <a:ln w="9360">
          <a:solidFill>
            <a:srgbClr val="878787"/>
          </a:solidFill>
          <a:round/>
        </a:ln>
      </c:spPr>
    </c:floor>
    <c:plotArea>
      <c:layout/>
      <c:bar3DChart>
        <c:barDir val="col"/>
        <c:grouping val="standard"/>
        <c:ser>
          <c:idx val="0"/>
          <c:order val="0"/>
          <c:tx>
            <c:strRef>
              <c:f>label 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categories</c:f>
              <c:strCache>
                <c:ptCount val="6"/>
                <c:pt idx="0">
                  <c:v>г. Ачинск</c:v>
                </c:pt>
                <c:pt idx="1">
                  <c:v>Шарыповский р-н</c:v>
                </c:pt>
                <c:pt idx="2">
                  <c:v>Ужурский р-н</c:v>
                </c:pt>
                <c:pt idx="3">
                  <c:v>Балахтинский р-н</c:v>
                </c:pt>
                <c:pt idx="4">
                  <c:v>Таймырский МР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438.1</c:v>
                </c:pt>
                <c:pt idx="1">
                  <c:v>431.3</c:v>
                </c:pt>
                <c:pt idx="2">
                  <c:v>414.4</c:v>
                </c:pt>
                <c:pt idx="3">
                  <c:v>374.2</c:v>
                </c:pt>
                <c:pt idx="4">
                  <c:v>362.5</c:v>
                </c:pt>
                <c:pt idx="5">
                  <c:v/>
                </c:pt>
              </c:numCache>
            </c:numRef>
          </c:val>
        </c:ser>
        <c:shape val="cylinder"/>
        <c:gapWidth val="150"/>
        <c:axId val="693"/>
        <c:axId val="12671"/>
      </c:bar3DChart>
      <c:catAx>
        <c:axId val="693"/>
        <c:scaling>
          <c:orientation val="minMax"/>
        </c:scaling>
        <c:axPos val="b"/>
        <c:majorTickMark val="out"/>
        <c:minorTickMark val="none"/>
        <c:tickLblPos val="nextTo"/>
        <c:crossAx val="12671"/>
        <c:crossesAt val="0"/>
        <c:lblAlgn val="ctr"/>
        <c:auto val="1"/>
        <c:lblOffset val="100"/>
        <c:spPr>
          <a:ln w="9360">
            <a:solidFill>
              <a:srgbClr val="878787"/>
            </a:solidFill>
            <a:round/>
          </a:ln>
        </c:spPr>
      </c:catAx>
      <c:valAx>
        <c:axId val="12671"/>
        <c:scaling>
          <c:orientation val="minMax"/>
        </c:scaling>
        <c:delete val="1"/>
        <c:axPos val="l"/>
        <c:majorTickMark val="out"/>
        <c:minorTickMark val="none"/>
        <c:tickLblPos val="nextTo"/>
        <c:crossAx val="693"/>
        <c:crossesAt val="0"/>
        <c:spPr>
          <a:ln w="9360">
            <a:solidFill>
              <a:srgbClr val="878787"/>
            </a:solidFill>
            <a:round/>
          </a:ln>
        </c:spPr>
      </c:valAx>
      <c:spPr>
        <a:ln w="9360">
          <a:solidFill>
            <a:srgbClr val="878787"/>
          </a:solidFill>
          <a:round/>
        </a:ln>
      </c:spPr>
    </c:plotArea>
    <c:plotVisOnly val="1"/>
  </c:chart>
  <c:spPr/>
</c:chartSpace>
</file>

<file path=ppt/charts/chart6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view3D>
      <c:rotX val="10"/>
      <c:rotY val="0"/>
      <c:perspective val="30"/>
      <c:rAngAx val="1"/>
    </c:view3D>
    <c:backWall>
      <c:spPr>
        <a:ln w="9360">
          <a:solidFill>
            <a:srgbClr val="878787"/>
          </a:solidFill>
          <a:round/>
        </a:ln>
      </c:spPr>
    </c:backWall>
    <c:floor>
      <c:spPr>
        <a:ln w="9360">
          <a:solidFill>
            <a:srgbClr val="878787"/>
          </a:solidFill>
          <a:round/>
        </a:ln>
      </c:spPr>
    </c:floor>
    <c:plotArea>
      <c:layout/>
      <c:bar3DChart>
        <c:barDir val="col"/>
        <c:grouping val="standard"/>
        <c:ser>
          <c:idx val="0"/>
          <c:order val="0"/>
          <c:tx>
            <c:strRef>
              <c:f>label 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categories</c:f>
              <c:strCache>
                <c:ptCount val="6"/>
                <c:pt idx="0">
                  <c:v>Курагинский р-н</c:v>
                </c:pt>
                <c:pt idx="1">
                  <c:v>Рыбинский р-н</c:v>
                </c:pt>
                <c:pt idx="2">
                  <c:v>Уярский р-н</c:v>
                </c:pt>
                <c:pt idx="3">
                  <c:v>Козульский р-н</c:v>
                </c:pt>
                <c:pt idx="4">
                  <c:v>Красноярск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520.7</c:v>
                </c:pt>
                <c:pt idx="1">
                  <c:v>570.4</c:v>
                </c:pt>
                <c:pt idx="2">
                  <c:v>615.9</c:v>
                </c:pt>
                <c:pt idx="3">
                  <c:v>692</c:v>
                </c:pt>
                <c:pt idx="4">
                  <c:v>763.9</c:v>
                </c:pt>
                <c:pt idx="5">
                  <c:v>1390.2</c:v>
                </c:pt>
              </c:numCache>
            </c:numRef>
          </c:val>
        </c:ser>
        <c:shape val="cylinder"/>
        <c:gapWidth val="150"/>
        <c:axId val="26513"/>
        <c:axId val="16568"/>
      </c:bar3DChart>
      <c:catAx>
        <c:axId val="26513"/>
        <c:scaling>
          <c:orientation val="minMax"/>
        </c:scaling>
        <c:axPos val="b"/>
        <c:majorTickMark val="out"/>
        <c:minorTickMark val="none"/>
        <c:tickLblPos val="nextTo"/>
        <c:crossAx val="16568"/>
        <c:crossesAt val="0"/>
        <c:lblAlgn val="ctr"/>
        <c:auto val="1"/>
        <c:lblOffset val="100"/>
        <c:spPr>
          <a:ln w="9360">
            <a:solidFill>
              <a:srgbClr val="878787"/>
            </a:solidFill>
            <a:round/>
          </a:ln>
        </c:spPr>
      </c:catAx>
      <c:valAx>
        <c:axId val="16568"/>
        <c:scaling>
          <c:orientation val="minMax"/>
        </c:scaling>
        <c:delete val="1"/>
        <c:axPos val="l"/>
        <c:majorTickMark val="out"/>
        <c:minorTickMark val="none"/>
        <c:tickLblPos val="nextTo"/>
        <c:crossAx val="26513"/>
        <c:crossesAt val="0"/>
        <c:spPr>
          <a:ln w="9360">
            <a:solidFill>
              <a:srgbClr val="878787"/>
            </a:solidFill>
            <a:round/>
          </a:ln>
        </c:spPr>
      </c:valAx>
      <c:spPr>
        <a:ln w="9360">
          <a:solidFill>
            <a:srgbClr val="878787"/>
          </a:solidFill>
          <a:round/>
        </a:ln>
      </c:spPr>
    </c:plotArea>
    <c:plotVisOnly val="1"/>
  </c:chart>
  <c:spPr/>
</c:chartSpace>
</file>

<file path=ppt/charts/chart7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view3D>
      <c:rotX val="300"/>
      <c:rotY val="0"/>
      <c:perspective val="30"/>
      <c:rAngAx val="0"/>
    </c:view3D>
    <c:backWall>
      <c:spPr>
        <a:solidFill>
          <a:srgbClr val="d9d9d9"/>
        </a:solidFill>
      </c:spPr>
    </c:backWall>
    <c:floor>
      <c:spPr>
        <a:solidFill>
          <a:srgbClr val="d9d9d9"/>
        </a:solidFill>
      </c:spPr>
    </c:floor>
    <c:plotArea>
      <c:layout/>
      <c:pie3DChart>
        <c:varyColors val="1"/>
        <c:ser>
          <c:idx val="0"/>
          <c:order val="0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33cccc"/>
            </a:solidFill>
          </c:spPr>
          <c:explosion val="25"/>
          <c:dPt>
            <c:idx val="0"/>
            <c:spPr>
              <a:solidFill>
                <a:srgbClr val="ffffaa"/>
              </a:solidFill>
            </c:spPr>
          </c:dPt>
          <c:dPt>
            <c:idx val="1"/>
            <c:spPr>
              <a:solidFill>
                <a:srgbClr val="33cccc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cat>
            <c:strRef>
              <c:f>categories</c:f>
              <c:strCache>
                <c:ptCount val="4"/>
                <c:pt idx="0">
                  <c:v>От 18 до 60 лет</c:v>
                </c:pt>
                <c:pt idx="1">
                  <c:v>60 лет и более</c:v>
                </c:pt>
                <c:pt idx="2">
                  <c:v>Дети до 14 лет</c:v>
                </c:pt>
                <c:pt idx="3">
                  <c:v>Подростки 15-17 лет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0.85</c:v>
                </c:pt>
                <c:pt idx="1">
                  <c:v>0.04</c:v>
                </c:pt>
                <c:pt idx="2">
                  <c:v>0.023</c:v>
                </c:pt>
                <c:pt idx="3">
                  <c:v>0.087</c:v>
                </c:pt>
              </c:numCache>
            </c:numRef>
          </c:val>
        </c:ser>
        <c:firstSliceAng val="0"/>
      </c:pie3DChart>
      <c:spPr>
        <a:solidFill>
          <a:srgbClr val="d9d9d9"/>
        </a:solidFill>
      </c:spPr>
    </c:plotArea>
    <c:legend>
      <c:legendPos val="r"/>
      <c:spPr/>
    </c:legend>
    <c:plotVisOnly val="1"/>
  </c:chart>
  <c:spPr/>
</c:chartSpace>
</file>

<file path=ppt/charts/chart8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view3D>
      <c:rotX val="16"/>
      <c:rotY val="19"/>
      <c:perspective val="30"/>
      <c:rAngAx val="1"/>
    </c:view3D>
    <c:backWall>
      <c:spPr/>
    </c:backWall>
    <c:floor>
      <c:spPr>
        <a:solidFill>
          <a:srgbClr val="c0c0c0"/>
        </a:solidFill>
        <a:ln w="3240">
          <a:solidFill>
            <a:srgbClr val="000000"/>
          </a:solidFill>
          <a:round/>
        </a:ln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Заболеваемость алкогольными психозами общая (на 100 тыс. нас.)</c:v>
                </c:pt>
              </c:strCache>
            </c:strRef>
          </c:tx>
          <c:spPr>
            <a:solidFill>
              <a:srgbClr val="ccccff"/>
            </a:solidFill>
            <a:ln w="9000">
              <a:solidFill>
                <a:srgbClr val="000000"/>
              </a:solidFill>
              <a:round/>
            </a:ln>
          </c:spPr>
          <c:cat>
            <c:strRef>
              <c:f>categories</c:f>
              <c:strCache>
                <c:ptCount val="5"/>
                <c:pt idx="0">
                  <c:v>2011г.</c:v>
                </c:pt>
                <c:pt idx="1">
                  <c:v>2012г.</c:v>
                </c:pt>
                <c:pt idx="2">
                  <c:v>2013г.</c:v>
                </c:pt>
                <c:pt idx="3">
                  <c:v>2014г.</c:v>
                </c:pt>
                <c:pt idx="4">
                  <c:v>2015 г.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84.5</c:v>
                </c:pt>
                <c:pt idx="1">
                  <c:v>74.5</c:v>
                </c:pt>
                <c:pt idx="2">
                  <c:v>65.9</c:v>
                </c:pt>
                <c:pt idx="3">
                  <c:v>66.7</c:v>
                </c:pt>
                <c:pt idx="4">
                  <c:v>62.5</c:v>
                </c:pt>
              </c:numCache>
            </c:numRef>
          </c:val>
        </c:ser>
        <c:shape val="box"/>
        <c:gapWidth val="150"/>
        <c:axId val="15133"/>
        <c:axId val="4755"/>
        <c:axId val="0"/>
      </c:bar3DChart>
      <c:catAx>
        <c:axId val="15133"/>
        <c:scaling>
          <c:orientation val="minMax"/>
        </c:scaling>
        <c:axPos val="b"/>
        <c:majorTickMark val="out"/>
        <c:minorTickMark val="none"/>
        <c:tickLblPos val="low"/>
        <c:crossAx val="4755"/>
        <c:crossesAt val="0"/>
        <c:lblAlgn val="ctr"/>
        <c:auto val="1"/>
        <c:lblOffset val="100"/>
        <c:spPr>
          <a:ln w="2160">
            <a:solidFill>
              <a:srgbClr val="000000"/>
            </a:solidFill>
            <a:round/>
          </a:ln>
        </c:spPr>
      </c:catAx>
      <c:valAx>
        <c:axId val="4755"/>
        <c:scaling>
          <c:orientation val="minMax"/>
        </c:scaling>
        <c:delete val="1"/>
        <c:axPos val="l"/>
        <c:majorTickMark val="out"/>
        <c:minorTickMark val="none"/>
        <c:tickLblPos val="nextTo"/>
        <c:crossAx val="15133"/>
        <c:crossesAt val="0"/>
        <c:spPr>
          <a:ln w="9360">
            <a:solidFill>
              <a:srgbClr val="878787"/>
            </a:solidFill>
            <a:round/>
          </a:ln>
        </c:spPr>
      </c:valAx>
      <c:spPr/>
    </c:plotArea>
    <c:legend>
      <c:legendPos val="b"/>
      <c:spPr>
        <a:ln w="2160">
          <a:solidFill>
            <a:srgbClr val="000000"/>
          </a:solidFill>
          <a:round/>
        </a:ln>
      </c:spPr>
    </c:legend>
    <c:plotVisOnly val="1"/>
  </c:chart>
  <c:spPr/>
</c:chartSpace>
</file>

<file path=ppt/charts/chart9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view3D>
      <c:rotX val="16"/>
      <c:rotY val="19"/>
      <c:perspective val="30"/>
      <c:rAngAx val="1"/>
    </c:view3D>
    <c:backWall>
      <c:spPr/>
    </c:backWall>
    <c:floor>
      <c:spPr>
        <a:solidFill>
          <a:srgbClr val="c0c0c0"/>
        </a:solidFill>
        <a:ln w="3240">
          <a:solidFill>
            <a:srgbClr val="000000"/>
          </a:solidFill>
          <a:round/>
        </a:ln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Заболеваемость алкогольными психозами первичная (на 100 тыс. нас.)</c:v>
                </c:pt>
              </c:strCache>
            </c:strRef>
          </c:tx>
          <c:spPr>
            <a:solidFill>
              <a:srgbClr val="cc3399"/>
            </a:solidFill>
            <a:ln w="9000">
              <a:solidFill>
                <a:srgbClr val="000000"/>
              </a:solidFill>
              <a:round/>
            </a:ln>
          </c:spPr>
          <c:cat>
            <c:strRef>
              <c:f>categories</c:f>
              <c:strCache>
                <c:ptCount val="5"/>
                <c:pt idx="0">
                  <c:v>2011г.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47.1</c:v>
                </c:pt>
                <c:pt idx="1">
                  <c:v>41.5</c:v>
                </c:pt>
                <c:pt idx="2">
                  <c:v>38.5</c:v>
                </c:pt>
                <c:pt idx="3">
                  <c:v>36.4</c:v>
                </c:pt>
                <c:pt idx="4">
                  <c:v>32.2</c:v>
                </c:pt>
              </c:numCache>
            </c:numRef>
          </c:val>
        </c:ser>
        <c:shape val="box"/>
        <c:gapWidth val="150"/>
        <c:axId val="28589"/>
        <c:axId val="18334"/>
        <c:axId val="0"/>
      </c:bar3DChart>
      <c:catAx>
        <c:axId val="28589"/>
        <c:scaling>
          <c:orientation val="minMax"/>
        </c:scaling>
        <c:axPos val="b"/>
        <c:majorTickMark val="out"/>
        <c:minorTickMark val="none"/>
        <c:tickLblPos val="low"/>
        <c:crossAx val="18334"/>
        <c:crossesAt val="0"/>
        <c:lblAlgn val="ctr"/>
        <c:auto val="1"/>
        <c:lblOffset val="100"/>
        <c:spPr>
          <a:ln w="2160">
            <a:solidFill>
              <a:srgbClr val="000000"/>
            </a:solidFill>
            <a:round/>
          </a:ln>
        </c:spPr>
      </c:catAx>
      <c:valAx>
        <c:axId val="18334"/>
        <c:scaling>
          <c:orientation val="minMax"/>
        </c:scaling>
        <c:delete val="1"/>
        <c:axPos val="l"/>
        <c:majorTickMark val="out"/>
        <c:minorTickMark val="none"/>
        <c:tickLblPos val="nextTo"/>
        <c:crossAx val="28589"/>
        <c:crossesAt val="0"/>
        <c:spPr>
          <a:ln w="9360">
            <a:solidFill>
              <a:srgbClr val="878787"/>
            </a:solidFill>
            <a:round/>
          </a:ln>
        </c:spPr>
      </c:valAx>
      <c:spPr/>
    </c:plotArea>
    <c:legend>
      <c:legendPos val="b"/>
      <c:spPr>
        <a:ln w="2160">
          <a:solidFill>
            <a:srgbClr val="000000"/>
          </a:solidFill>
          <a:round/>
        </a:ln>
      </c:spPr>
    </c:legend>
    <c:plotVisOnly val="1"/>
  </c:chart>
  <c:spPr/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Для правки формата примечаний щелкните мышью</a:t>
            </a:r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&lt;заголовок&gt;</a:t>
            </a:r>
            <a:endParaRPr/>
          </a:p>
        </p:txBody>
      </p:sp>
      <p:sp>
        <p:nvSpPr>
          <p:cNvPr id="157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ru-RU"/>
              <a:t>&lt;дата/время&gt;</a:t>
            </a:r>
            <a:endParaRPr/>
          </a:p>
        </p:txBody>
      </p:sp>
      <p:sp>
        <p:nvSpPr>
          <p:cNvPr id="158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ru-RU"/>
              <a:t>&lt;нижний колонтитул&gt;</a:t>
            </a:r>
            <a:endParaRPr/>
          </a:p>
        </p:txBody>
      </p:sp>
      <p:sp>
        <p:nvSpPr>
          <p:cNvPr id="159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216B6B99-0F46-4723-B1D1-59EE5B1E74B7}" type="slidenum">
              <a:rPr lang="ru-RU"/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11" name="TextShape 2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fld id="{1EBCBBBA-3909-4F72-AE28-90590106052B}" type="slidenum">
              <a:rPr lang="ru-RU" sz="1200">
                <a:solidFill>
                  <a:srgbClr val="000000"/>
                </a:solidFill>
                <a:latin typeface="Calibri"/>
              </a:rPr>
              <a:t>&lt;номер&gt;</a:t>
            </a:fld>
            <a:endParaRPr/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21" name="TextShape 2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fld id="{0BF97B98-54AD-4E3D-B749-FF045674E3D3}" type="slidenum">
              <a:rPr lang="ru-RU" sz="1200">
                <a:solidFill>
                  <a:srgbClr val="000000"/>
                </a:solidFill>
                <a:latin typeface="Calibri"/>
              </a:rPr>
              <a:t>&lt;номер&gt;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13" name="TextShape 2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fld id="{1D8A579E-885D-4240-9D7D-E28720A43C48}" type="slidenum">
              <a:rPr lang="ru-RU" sz="1200">
                <a:solidFill>
                  <a:srgbClr val="000000"/>
                </a:solidFill>
                <a:latin typeface="Calibri"/>
              </a:rPr>
              <a:t>&lt;номер&gt;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15" name="TextShape 2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fld id="{50101643-91BB-4AA8-A280-A74BA7866505}" type="slidenum">
              <a:rPr lang="ru-RU" sz="1200">
                <a:solidFill>
                  <a:srgbClr val="000000"/>
                </a:solidFill>
                <a:latin typeface="Calibri"/>
              </a:rPr>
              <a:t>&lt;номер&gt;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17" name="TextShape 2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fld id="{84955CAF-F036-4A66-9B6D-446761403D79}" type="slidenum">
              <a:rPr lang="ru-RU" sz="1200">
                <a:solidFill>
                  <a:srgbClr val="000000"/>
                </a:solidFill>
                <a:latin typeface="Calibri"/>
              </a:rPr>
              <a:t>&lt;номер&gt;</a:t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19" name="TextShape 2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fld id="{66A98E3E-1268-4242-A18F-FADDE3BF4D44}" type="slidenum">
              <a:rPr lang="ru-RU" sz="1200">
                <a:solidFill>
                  <a:srgbClr val="000000"/>
                </a:solidFill>
                <a:latin typeface="Calibri"/>
              </a:rPr>
              <a:t>&lt;номер&gt;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7975440" y="6308640"/>
            <a:ext cx="772920" cy="215640"/>
          </a:xfrm>
          <a:prstGeom prst="rect">
            <a:avLst/>
          </a:prstGeom>
          <a:solidFill>
            <a:srgbClr val="7fbb56"/>
          </a:solidFill>
        </p:spPr>
      </p:sp>
      <p:sp>
        <p:nvSpPr>
          <p:cNvPr id="1" name="CustomShape 2"/>
          <p:cNvSpPr/>
          <p:nvPr/>
        </p:nvSpPr>
        <p:spPr>
          <a:xfrm>
            <a:off x="378000" y="762120"/>
            <a:ext cx="772920" cy="380520"/>
          </a:xfrm>
          <a:prstGeom prst="rect">
            <a:avLst/>
          </a:prstGeom>
          <a:solidFill>
            <a:srgbClr val="67beeb"/>
          </a:solidFill>
        </p:spPr>
      </p:sp>
      <p:sp>
        <p:nvSpPr>
          <p:cNvPr id="2" name="CustomShape 3"/>
          <p:cNvSpPr/>
          <p:nvPr/>
        </p:nvSpPr>
        <p:spPr>
          <a:xfrm>
            <a:off x="1143000" y="762120"/>
            <a:ext cx="7652880" cy="380520"/>
          </a:xfrm>
          <a:prstGeom prst="rect">
            <a:avLst/>
          </a:prstGeom>
          <a:solidFill>
            <a:srgbClr val="0071bc"/>
          </a:solidFill>
        </p:spPr>
      </p:sp>
      <p:sp>
        <p:nvSpPr>
          <p:cNvPr id="3" name="CustomShape 4"/>
          <p:cNvSpPr/>
          <p:nvPr/>
        </p:nvSpPr>
        <p:spPr>
          <a:xfrm>
            <a:off x="401760" y="6308640"/>
            <a:ext cx="772920" cy="215640"/>
          </a:xfrm>
          <a:prstGeom prst="rect">
            <a:avLst/>
          </a:prstGeom>
          <a:solidFill>
            <a:srgbClr val="7fbb56"/>
          </a:solidFill>
        </p:spPr>
      </p:sp>
      <p:sp>
        <p:nvSpPr>
          <p:cNvPr id="4" name="CustomShape 5"/>
          <p:cNvSpPr/>
          <p:nvPr/>
        </p:nvSpPr>
        <p:spPr>
          <a:xfrm>
            <a:off x="1166760" y="6308640"/>
            <a:ext cx="6370200" cy="215640"/>
          </a:xfrm>
          <a:prstGeom prst="rect">
            <a:avLst/>
          </a:prstGeom>
          <a:solidFill>
            <a:srgbClr val="0078c1"/>
          </a:solidFill>
        </p:spPr>
      </p:sp>
      <p:sp>
        <p:nvSpPr>
          <p:cNvPr id="5" name="CustomShape 6"/>
          <p:cNvSpPr/>
          <p:nvPr/>
        </p:nvSpPr>
        <p:spPr>
          <a:xfrm>
            <a:off x="5651640" y="6308640"/>
            <a:ext cx="2736360" cy="215640"/>
          </a:xfrm>
          <a:prstGeom prst="rect">
            <a:avLst/>
          </a:prstGeom>
          <a:solidFill>
            <a:srgbClr val="fbb034"/>
          </a:solidFill>
        </p:spPr>
      </p:sp>
      <p:sp>
        <p:nvSpPr>
          <p:cNvPr id="6" name="CustomShape 7"/>
          <p:cNvSpPr/>
          <p:nvPr/>
        </p:nvSpPr>
        <p:spPr>
          <a:xfrm>
            <a:off x="8534520" y="6656400"/>
            <a:ext cx="685440" cy="227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fld id="{A523BB4E-0219-46F8-8DEE-F46CC4A65C5A}" type="slidenum">
              <a:rPr b="1" lang="ru-RU" sz="900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  <p:sp>
        <p:nvSpPr>
          <p:cNvPr id="7" name="CustomShape 8"/>
          <p:cNvSpPr/>
          <p:nvPr/>
        </p:nvSpPr>
        <p:spPr>
          <a:xfrm>
            <a:off x="880560" y="303120"/>
            <a:ext cx="349200" cy="336240"/>
          </a:xfrm>
          <a:prstGeom prst="rect">
            <a:avLst/>
          </a:prstGeom>
          <a:solidFill>
            <a:srgbClr val="fbb034"/>
          </a:solidFill>
        </p:spPr>
      </p:sp>
      <p:sp>
        <p:nvSpPr>
          <p:cNvPr id="8" name="CustomShape 9"/>
          <p:cNvSpPr/>
          <p:nvPr/>
        </p:nvSpPr>
        <p:spPr>
          <a:xfrm>
            <a:off x="536040" y="303120"/>
            <a:ext cx="521280" cy="336240"/>
          </a:xfrm>
          <a:prstGeom prst="rect">
            <a:avLst/>
          </a:prstGeom>
          <a:solidFill>
            <a:srgbClr val="0078c1"/>
          </a:solidFill>
        </p:spPr>
      </p:sp>
      <p:sp>
        <p:nvSpPr>
          <p:cNvPr id="9" name="CustomShape 10"/>
          <p:cNvSpPr/>
          <p:nvPr/>
        </p:nvSpPr>
        <p:spPr>
          <a:xfrm>
            <a:off x="536040" y="293400"/>
            <a:ext cx="521280" cy="336240"/>
          </a:xfrm>
          <a:prstGeom prst="rect">
            <a:avLst/>
          </a:prstGeom>
        </p:spPr>
      </p:sp>
      <p:sp>
        <p:nvSpPr>
          <p:cNvPr id="10" name="CustomShape 11"/>
          <p:cNvSpPr/>
          <p:nvPr/>
        </p:nvSpPr>
        <p:spPr>
          <a:xfrm>
            <a:off x="358920" y="293400"/>
            <a:ext cx="349200" cy="336240"/>
          </a:xfrm>
          <a:prstGeom prst="rect">
            <a:avLst/>
          </a:prstGeom>
          <a:solidFill>
            <a:srgbClr val="73c167"/>
          </a:solidFill>
        </p:spPr>
      </p:sp>
      <p:sp>
        <p:nvSpPr>
          <p:cNvPr id="11" name="CustomShape 12"/>
          <p:cNvSpPr/>
          <p:nvPr/>
        </p:nvSpPr>
        <p:spPr>
          <a:xfrm>
            <a:off x="900720" y="85680"/>
            <a:ext cx="179280" cy="172800"/>
          </a:xfrm>
          <a:prstGeom prst="rect">
            <a:avLst/>
          </a:prstGeom>
        </p:spPr>
      </p:sp>
      <p:sp>
        <p:nvSpPr>
          <p:cNvPr id="12" name="CustomShape 13"/>
          <p:cNvSpPr/>
          <p:nvPr/>
        </p:nvSpPr>
        <p:spPr>
          <a:xfrm>
            <a:off x="505800" y="85680"/>
            <a:ext cx="179280" cy="172800"/>
          </a:xfrm>
          <a:prstGeom prst="rect">
            <a:avLst/>
          </a:prstGeom>
        </p:spPr>
      </p:sp>
      <p:sp>
        <p:nvSpPr>
          <p:cNvPr id="13" name="CustomShape 14"/>
          <p:cNvSpPr/>
          <p:nvPr/>
        </p:nvSpPr>
        <p:spPr>
          <a:xfrm>
            <a:off x="703080" y="81000"/>
            <a:ext cx="184320" cy="177840"/>
          </a:xfrm>
          <a:prstGeom prst="ellipse">
            <a:avLst/>
          </a:prstGeom>
          <a:solidFill>
            <a:srgbClr val="0078c1"/>
          </a:solidFill>
        </p:spPr>
      </p:sp>
      <p:sp>
        <p:nvSpPr>
          <p:cNvPr id="14" name="CustomShape 15"/>
          <p:cNvSpPr/>
          <p:nvPr/>
        </p:nvSpPr>
        <p:spPr>
          <a:xfrm>
            <a:off x="503280" y="90720"/>
            <a:ext cx="184320" cy="177840"/>
          </a:xfrm>
          <a:prstGeom prst="ellipse">
            <a:avLst/>
          </a:prstGeom>
          <a:solidFill>
            <a:srgbClr val="73c167"/>
          </a:solidFill>
        </p:spPr>
      </p:sp>
      <p:sp>
        <p:nvSpPr>
          <p:cNvPr id="15" name="CustomShape 16"/>
          <p:cNvSpPr/>
          <p:nvPr/>
        </p:nvSpPr>
        <p:spPr>
          <a:xfrm>
            <a:off x="903240" y="81000"/>
            <a:ext cx="184320" cy="177840"/>
          </a:xfrm>
          <a:prstGeom prst="ellipse">
            <a:avLst/>
          </a:prstGeom>
          <a:solidFill>
            <a:srgbClr val="fbb034"/>
          </a:solidFill>
        </p:spPr>
      </p:sp>
      <p:sp>
        <p:nvSpPr>
          <p:cNvPr id="16" name="CustomShape 17"/>
          <p:cNvSpPr/>
          <p:nvPr/>
        </p:nvSpPr>
        <p:spPr>
          <a:xfrm>
            <a:off x="1285560" y="192600"/>
            <a:ext cx="4751280" cy="36540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b="1" lang="ru-RU" sz="1200">
                <a:solidFill>
                  <a:srgbClr val="0078c1"/>
                </a:solidFill>
                <a:latin typeface="Europe_Ext"/>
              </a:rPr>
              <a:t>МИНИСТЕРСТВО ЗДРАВООХРАНЕНИЯ</a:t>
            </a:r>
            <a:r>
              <a:rPr b="1" lang="ru-RU" sz="1200">
                <a:solidFill>
                  <a:srgbClr val="0078c1"/>
                </a:solidFill>
                <a:latin typeface="Europe_Ext"/>
              </a:rPr>
              <a:t>
</a:t>
            </a:r>
            <a:r>
              <a:rPr b="1" lang="ru-RU" sz="1200">
                <a:solidFill>
                  <a:srgbClr val="0078c1"/>
                </a:solidFill>
                <a:latin typeface="Europe_Ext"/>
              </a:rPr>
              <a:t>КРАСНОЯРСКОГО КРАЯ</a:t>
            </a:r>
            <a:endParaRPr/>
          </a:p>
        </p:txBody>
      </p:sp>
      <p:sp>
        <p:nvSpPr>
          <p:cNvPr id="17" name="PlaceHolder 18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3200">
                <a:solidFill>
                  <a:srgbClr val="003366"/>
                </a:solidFill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8" name="PlaceHolder 1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7975440" y="6308640"/>
            <a:ext cx="772920" cy="215640"/>
          </a:xfrm>
          <a:prstGeom prst="rect">
            <a:avLst/>
          </a:prstGeom>
          <a:solidFill>
            <a:srgbClr val="7fbb56"/>
          </a:solidFill>
        </p:spPr>
      </p:sp>
      <p:sp>
        <p:nvSpPr>
          <p:cNvPr id="52" name="CustomShape 2"/>
          <p:cNvSpPr/>
          <p:nvPr/>
        </p:nvSpPr>
        <p:spPr>
          <a:xfrm>
            <a:off x="378000" y="762120"/>
            <a:ext cx="772920" cy="380520"/>
          </a:xfrm>
          <a:prstGeom prst="rect">
            <a:avLst/>
          </a:prstGeom>
          <a:solidFill>
            <a:srgbClr val="67beeb"/>
          </a:solidFill>
        </p:spPr>
      </p:sp>
      <p:sp>
        <p:nvSpPr>
          <p:cNvPr id="53" name="CustomShape 3"/>
          <p:cNvSpPr/>
          <p:nvPr/>
        </p:nvSpPr>
        <p:spPr>
          <a:xfrm>
            <a:off x="1143000" y="762120"/>
            <a:ext cx="7652880" cy="380520"/>
          </a:xfrm>
          <a:prstGeom prst="rect">
            <a:avLst/>
          </a:prstGeom>
          <a:solidFill>
            <a:srgbClr val="0071bc"/>
          </a:solidFill>
        </p:spPr>
      </p:sp>
      <p:sp>
        <p:nvSpPr>
          <p:cNvPr id="54" name="CustomShape 4"/>
          <p:cNvSpPr/>
          <p:nvPr/>
        </p:nvSpPr>
        <p:spPr>
          <a:xfrm>
            <a:off x="401760" y="6308640"/>
            <a:ext cx="772920" cy="215640"/>
          </a:xfrm>
          <a:prstGeom prst="rect">
            <a:avLst/>
          </a:prstGeom>
          <a:solidFill>
            <a:srgbClr val="7fbb56"/>
          </a:solidFill>
        </p:spPr>
      </p:sp>
      <p:sp>
        <p:nvSpPr>
          <p:cNvPr id="55" name="CustomShape 5"/>
          <p:cNvSpPr/>
          <p:nvPr/>
        </p:nvSpPr>
        <p:spPr>
          <a:xfrm>
            <a:off x="1166760" y="6308640"/>
            <a:ext cx="6370200" cy="215640"/>
          </a:xfrm>
          <a:prstGeom prst="rect">
            <a:avLst/>
          </a:prstGeom>
          <a:solidFill>
            <a:srgbClr val="0078c1"/>
          </a:solidFill>
        </p:spPr>
      </p:sp>
      <p:sp>
        <p:nvSpPr>
          <p:cNvPr id="56" name="CustomShape 6"/>
          <p:cNvSpPr/>
          <p:nvPr/>
        </p:nvSpPr>
        <p:spPr>
          <a:xfrm>
            <a:off x="5651640" y="6308640"/>
            <a:ext cx="2736360" cy="215640"/>
          </a:xfrm>
          <a:prstGeom prst="rect">
            <a:avLst/>
          </a:prstGeom>
          <a:solidFill>
            <a:srgbClr val="fbb034"/>
          </a:solidFill>
        </p:spPr>
      </p:sp>
      <p:sp>
        <p:nvSpPr>
          <p:cNvPr id="57" name="CustomShape 7"/>
          <p:cNvSpPr/>
          <p:nvPr/>
        </p:nvSpPr>
        <p:spPr>
          <a:xfrm>
            <a:off x="8534520" y="6656400"/>
            <a:ext cx="685440" cy="227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fld id="{0058E731-F448-497B-B77C-51A8BF7733E5}" type="slidenum">
              <a:rPr b="1" lang="ru-RU" sz="900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  <p:sp>
        <p:nvSpPr>
          <p:cNvPr id="58" name="CustomShape 8"/>
          <p:cNvSpPr/>
          <p:nvPr/>
        </p:nvSpPr>
        <p:spPr>
          <a:xfrm>
            <a:off x="880560" y="303120"/>
            <a:ext cx="349200" cy="336240"/>
          </a:xfrm>
          <a:prstGeom prst="rect">
            <a:avLst/>
          </a:prstGeom>
          <a:solidFill>
            <a:srgbClr val="fbb034"/>
          </a:solidFill>
        </p:spPr>
      </p:sp>
      <p:sp>
        <p:nvSpPr>
          <p:cNvPr id="59" name="CustomShape 9"/>
          <p:cNvSpPr/>
          <p:nvPr/>
        </p:nvSpPr>
        <p:spPr>
          <a:xfrm>
            <a:off x="536040" y="303120"/>
            <a:ext cx="521280" cy="336240"/>
          </a:xfrm>
          <a:prstGeom prst="rect">
            <a:avLst/>
          </a:prstGeom>
          <a:solidFill>
            <a:srgbClr val="0078c1"/>
          </a:solidFill>
        </p:spPr>
      </p:sp>
      <p:sp>
        <p:nvSpPr>
          <p:cNvPr id="60" name="CustomShape 10"/>
          <p:cNvSpPr/>
          <p:nvPr/>
        </p:nvSpPr>
        <p:spPr>
          <a:xfrm>
            <a:off x="536040" y="293400"/>
            <a:ext cx="521280" cy="336240"/>
          </a:xfrm>
          <a:prstGeom prst="rect">
            <a:avLst/>
          </a:prstGeom>
        </p:spPr>
      </p:sp>
      <p:sp>
        <p:nvSpPr>
          <p:cNvPr id="61" name="CustomShape 11"/>
          <p:cNvSpPr/>
          <p:nvPr/>
        </p:nvSpPr>
        <p:spPr>
          <a:xfrm>
            <a:off x="358920" y="293400"/>
            <a:ext cx="349200" cy="336240"/>
          </a:xfrm>
          <a:prstGeom prst="rect">
            <a:avLst/>
          </a:prstGeom>
          <a:solidFill>
            <a:srgbClr val="73c167"/>
          </a:solidFill>
        </p:spPr>
      </p:sp>
      <p:sp>
        <p:nvSpPr>
          <p:cNvPr id="62" name="CustomShape 12"/>
          <p:cNvSpPr/>
          <p:nvPr/>
        </p:nvSpPr>
        <p:spPr>
          <a:xfrm>
            <a:off x="900720" y="85680"/>
            <a:ext cx="179280" cy="172800"/>
          </a:xfrm>
          <a:prstGeom prst="rect">
            <a:avLst/>
          </a:prstGeom>
        </p:spPr>
      </p:sp>
      <p:sp>
        <p:nvSpPr>
          <p:cNvPr id="63" name="CustomShape 13"/>
          <p:cNvSpPr/>
          <p:nvPr/>
        </p:nvSpPr>
        <p:spPr>
          <a:xfrm>
            <a:off x="505800" y="85680"/>
            <a:ext cx="179280" cy="172800"/>
          </a:xfrm>
          <a:prstGeom prst="rect">
            <a:avLst/>
          </a:prstGeom>
        </p:spPr>
      </p:sp>
      <p:sp>
        <p:nvSpPr>
          <p:cNvPr id="64" name="CustomShape 14"/>
          <p:cNvSpPr/>
          <p:nvPr/>
        </p:nvSpPr>
        <p:spPr>
          <a:xfrm>
            <a:off x="703080" y="81000"/>
            <a:ext cx="184320" cy="177840"/>
          </a:xfrm>
          <a:prstGeom prst="ellipse">
            <a:avLst/>
          </a:prstGeom>
          <a:solidFill>
            <a:srgbClr val="0078c1"/>
          </a:solidFill>
        </p:spPr>
      </p:sp>
      <p:sp>
        <p:nvSpPr>
          <p:cNvPr id="65" name="CustomShape 15"/>
          <p:cNvSpPr/>
          <p:nvPr/>
        </p:nvSpPr>
        <p:spPr>
          <a:xfrm>
            <a:off x="503280" y="90720"/>
            <a:ext cx="184320" cy="177840"/>
          </a:xfrm>
          <a:prstGeom prst="ellipse">
            <a:avLst/>
          </a:prstGeom>
          <a:solidFill>
            <a:srgbClr val="73c167"/>
          </a:solidFill>
        </p:spPr>
      </p:sp>
      <p:sp>
        <p:nvSpPr>
          <p:cNvPr id="66" name="CustomShape 16"/>
          <p:cNvSpPr/>
          <p:nvPr/>
        </p:nvSpPr>
        <p:spPr>
          <a:xfrm>
            <a:off x="903240" y="81000"/>
            <a:ext cx="184320" cy="177840"/>
          </a:xfrm>
          <a:prstGeom prst="ellipse">
            <a:avLst/>
          </a:prstGeom>
          <a:solidFill>
            <a:srgbClr val="fbb034"/>
          </a:solidFill>
        </p:spPr>
      </p:sp>
      <p:sp>
        <p:nvSpPr>
          <p:cNvPr id="67" name="CustomShape 17"/>
          <p:cNvSpPr/>
          <p:nvPr/>
        </p:nvSpPr>
        <p:spPr>
          <a:xfrm>
            <a:off x="1285560" y="192600"/>
            <a:ext cx="4751280" cy="36540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b="1" lang="ru-RU" sz="1200">
                <a:solidFill>
                  <a:srgbClr val="0078c1"/>
                </a:solidFill>
                <a:latin typeface="Europe_Ext"/>
              </a:rPr>
              <a:t>МИНИСТЕРСТВО ЗДРАВООХРАНЕНИЯ</a:t>
            </a:r>
            <a:r>
              <a:rPr b="1" lang="ru-RU" sz="1200">
                <a:solidFill>
                  <a:srgbClr val="0078c1"/>
                </a:solidFill>
                <a:latin typeface="Europe_Ext"/>
              </a:rPr>
              <a:t>
</a:t>
            </a:r>
            <a:r>
              <a:rPr b="1" lang="ru-RU" sz="1200">
                <a:solidFill>
                  <a:srgbClr val="0078c1"/>
                </a:solidFill>
                <a:latin typeface="Europe_Ext"/>
              </a:rPr>
              <a:t>КРАСНОЯРСКОГО КРАЯ</a:t>
            </a:r>
            <a:endParaRPr/>
          </a:p>
        </p:txBody>
      </p:sp>
      <p:sp>
        <p:nvSpPr>
          <p:cNvPr id="68" name="PlaceHolder 18"/>
          <p:cNvSpPr>
            <a:spLocks noGrp="1"/>
          </p:cNvSpPr>
          <p:nvPr>
            <p:ph type="sldNum"/>
          </p:nvPr>
        </p:nvSpPr>
        <p:spPr>
          <a:xfrm>
            <a:off x="8370720" y="6267600"/>
            <a:ext cx="375840" cy="2566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336ED687-A217-4C8B-B186-B8C0DA17F34D}" type="slidenum">
              <a:rPr b="1" lang="ru-RU" sz="1200">
                <a:solidFill>
                  <a:srgbClr val="808080"/>
                </a:solidFill>
                <a:latin typeface="Arial"/>
              </a:rPr>
              <a:t>&lt;номер&gt;</a:t>
            </a:fld>
            <a:endParaRPr/>
          </a:p>
        </p:txBody>
      </p:sp>
      <p:sp>
        <p:nvSpPr>
          <p:cNvPr id="69" name="PlaceHolder 19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70" name="PlaceHolder 2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7975440" y="6308640"/>
            <a:ext cx="772920" cy="215640"/>
          </a:xfrm>
          <a:prstGeom prst="rect">
            <a:avLst/>
          </a:prstGeom>
          <a:solidFill>
            <a:srgbClr val="7fbb56"/>
          </a:solidFill>
        </p:spPr>
      </p:sp>
      <p:sp>
        <p:nvSpPr>
          <p:cNvPr id="104" name="CustomShape 2"/>
          <p:cNvSpPr/>
          <p:nvPr/>
        </p:nvSpPr>
        <p:spPr>
          <a:xfrm>
            <a:off x="378000" y="762120"/>
            <a:ext cx="772920" cy="380520"/>
          </a:xfrm>
          <a:prstGeom prst="rect">
            <a:avLst/>
          </a:prstGeom>
          <a:solidFill>
            <a:srgbClr val="67beeb"/>
          </a:solidFill>
        </p:spPr>
      </p:sp>
      <p:sp>
        <p:nvSpPr>
          <p:cNvPr id="105" name="CustomShape 3"/>
          <p:cNvSpPr/>
          <p:nvPr/>
        </p:nvSpPr>
        <p:spPr>
          <a:xfrm>
            <a:off x="1143000" y="762120"/>
            <a:ext cx="7652880" cy="380520"/>
          </a:xfrm>
          <a:prstGeom prst="rect">
            <a:avLst/>
          </a:prstGeom>
          <a:solidFill>
            <a:srgbClr val="0071bc"/>
          </a:solidFill>
        </p:spPr>
      </p:sp>
      <p:sp>
        <p:nvSpPr>
          <p:cNvPr id="106" name="CustomShape 4"/>
          <p:cNvSpPr/>
          <p:nvPr/>
        </p:nvSpPr>
        <p:spPr>
          <a:xfrm>
            <a:off x="401760" y="6308640"/>
            <a:ext cx="772920" cy="215640"/>
          </a:xfrm>
          <a:prstGeom prst="rect">
            <a:avLst/>
          </a:prstGeom>
          <a:solidFill>
            <a:srgbClr val="7fbb56"/>
          </a:solidFill>
        </p:spPr>
      </p:sp>
      <p:sp>
        <p:nvSpPr>
          <p:cNvPr id="107" name="CustomShape 5"/>
          <p:cNvSpPr/>
          <p:nvPr/>
        </p:nvSpPr>
        <p:spPr>
          <a:xfrm>
            <a:off x="1166760" y="6308640"/>
            <a:ext cx="6370200" cy="215640"/>
          </a:xfrm>
          <a:prstGeom prst="rect">
            <a:avLst/>
          </a:prstGeom>
          <a:solidFill>
            <a:srgbClr val="0078c1"/>
          </a:solidFill>
        </p:spPr>
      </p:sp>
      <p:sp>
        <p:nvSpPr>
          <p:cNvPr id="108" name="CustomShape 6"/>
          <p:cNvSpPr/>
          <p:nvPr/>
        </p:nvSpPr>
        <p:spPr>
          <a:xfrm>
            <a:off x="5651640" y="6308640"/>
            <a:ext cx="2736360" cy="215640"/>
          </a:xfrm>
          <a:prstGeom prst="rect">
            <a:avLst/>
          </a:prstGeom>
          <a:solidFill>
            <a:srgbClr val="fbb034"/>
          </a:solidFill>
        </p:spPr>
      </p:sp>
      <p:sp>
        <p:nvSpPr>
          <p:cNvPr id="109" name="CustomShape 7"/>
          <p:cNvSpPr/>
          <p:nvPr/>
        </p:nvSpPr>
        <p:spPr>
          <a:xfrm>
            <a:off x="8534520" y="6656400"/>
            <a:ext cx="685440" cy="227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fld id="{6263100D-3603-4145-959F-E0694E7FB8CC}" type="slidenum">
              <a:rPr b="1" lang="ru-RU" sz="900">
                <a:solidFill>
                  <a:srgbClr val="ffffff"/>
                </a:solidFill>
                <a:latin typeface="Arial"/>
              </a:rPr>
              <a:t>&lt;номер&gt;</a:t>
            </a:fld>
            <a:endParaRPr/>
          </a:p>
        </p:txBody>
      </p:sp>
      <p:sp>
        <p:nvSpPr>
          <p:cNvPr id="110" name="CustomShape 8"/>
          <p:cNvSpPr/>
          <p:nvPr/>
        </p:nvSpPr>
        <p:spPr>
          <a:xfrm>
            <a:off x="880560" y="303120"/>
            <a:ext cx="349200" cy="336240"/>
          </a:xfrm>
          <a:prstGeom prst="rect">
            <a:avLst/>
          </a:prstGeom>
          <a:solidFill>
            <a:srgbClr val="fbb034"/>
          </a:solidFill>
        </p:spPr>
      </p:sp>
      <p:sp>
        <p:nvSpPr>
          <p:cNvPr id="111" name="CustomShape 9"/>
          <p:cNvSpPr/>
          <p:nvPr/>
        </p:nvSpPr>
        <p:spPr>
          <a:xfrm>
            <a:off x="536040" y="303120"/>
            <a:ext cx="521280" cy="336240"/>
          </a:xfrm>
          <a:prstGeom prst="rect">
            <a:avLst/>
          </a:prstGeom>
          <a:solidFill>
            <a:srgbClr val="0078c1"/>
          </a:solidFill>
        </p:spPr>
      </p:sp>
      <p:sp>
        <p:nvSpPr>
          <p:cNvPr id="112" name="CustomShape 10"/>
          <p:cNvSpPr/>
          <p:nvPr/>
        </p:nvSpPr>
        <p:spPr>
          <a:xfrm>
            <a:off x="536040" y="293400"/>
            <a:ext cx="521280" cy="336240"/>
          </a:xfrm>
          <a:prstGeom prst="rect">
            <a:avLst/>
          </a:prstGeom>
        </p:spPr>
      </p:sp>
      <p:sp>
        <p:nvSpPr>
          <p:cNvPr id="113" name="CustomShape 11"/>
          <p:cNvSpPr/>
          <p:nvPr/>
        </p:nvSpPr>
        <p:spPr>
          <a:xfrm>
            <a:off x="358920" y="293400"/>
            <a:ext cx="349200" cy="336240"/>
          </a:xfrm>
          <a:prstGeom prst="rect">
            <a:avLst/>
          </a:prstGeom>
          <a:solidFill>
            <a:srgbClr val="73c167"/>
          </a:solidFill>
        </p:spPr>
      </p:sp>
      <p:sp>
        <p:nvSpPr>
          <p:cNvPr id="114" name="CustomShape 12"/>
          <p:cNvSpPr/>
          <p:nvPr/>
        </p:nvSpPr>
        <p:spPr>
          <a:xfrm>
            <a:off x="900720" y="85680"/>
            <a:ext cx="179280" cy="172800"/>
          </a:xfrm>
          <a:prstGeom prst="rect">
            <a:avLst/>
          </a:prstGeom>
        </p:spPr>
      </p:sp>
      <p:sp>
        <p:nvSpPr>
          <p:cNvPr id="115" name="CustomShape 13"/>
          <p:cNvSpPr/>
          <p:nvPr/>
        </p:nvSpPr>
        <p:spPr>
          <a:xfrm>
            <a:off x="505800" y="85680"/>
            <a:ext cx="179280" cy="172800"/>
          </a:xfrm>
          <a:prstGeom prst="rect">
            <a:avLst/>
          </a:prstGeom>
        </p:spPr>
      </p:sp>
      <p:sp>
        <p:nvSpPr>
          <p:cNvPr id="116" name="CustomShape 14"/>
          <p:cNvSpPr/>
          <p:nvPr/>
        </p:nvSpPr>
        <p:spPr>
          <a:xfrm>
            <a:off x="703080" y="81000"/>
            <a:ext cx="184320" cy="177840"/>
          </a:xfrm>
          <a:prstGeom prst="ellipse">
            <a:avLst/>
          </a:prstGeom>
          <a:solidFill>
            <a:srgbClr val="0078c1"/>
          </a:solidFill>
        </p:spPr>
      </p:sp>
      <p:sp>
        <p:nvSpPr>
          <p:cNvPr id="117" name="CustomShape 15"/>
          <p:cNvSpPr/>
          <p:nvPr/>
        </p:nvSpPr>
        <p:spPr>
          <a:xfrm>
            <a:off x="503280" y="90720"/>
            <a:ext cx="184320" cy="177840"/>
          </a:xfrm>
          <a:prstGeom prst="ellipse">
            <a:avLst/>
          </a:prstGeom>
          <a:solidFill>
            <a:srgbClr val="73c167"/>
          </a:solidFill>
        </p:spPr>
      </p:sp>
      <p:sp>
        <p:nvSpPr>
          <p:cNvPr id="118" name="CustomShape 16"/>
          <p:cNvSpPr/>
          <p:nvPr/>
        </p:nvSpPr>
        <p:spPr>
          <a:xfrm>
            <a:off x="903240" y="81000"/>
            <a:ext cx="184320" cy="177840"/>
          </a:xfrm>
          <a:prstGeom prst="ellipse">
            <a:avLst/>
          </a:prstGeom>
          <a:solidFill>
            <a:srgbClr val="fbb034"/>
          </a:solidFill>
        </p:spPr>
      </p:sp>
      <p:sp>
        <p:nvSpPr>
          <p:cNvPr id="119" name="CustomShape 17"/>
          <p:cNvSpPr/>
          <p:nvPr/>
        </p:nvSpPr>
        <p:spPr>
          <a:xfrm>
            <a:off x="1285560" y="192600"/>
            <a:ext cx="4751280" cy="36540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b="1" lang="ru-RU" sz="1200">
                <a:solidFill>
                  <a:srgbClr val="0078c1"/>
                </a:solidFill>
                <a:latin typeface="Europe_Ext"/>
              </a:rPr>
              <a:t>МИНИСТЕРСТВО ЗДРАВООХРАНЕНИЯ</a:t>
            </a:r>
            <a:r>
              <a:rPr b="1" lang="ru-RU" sz="1200">
                <a:solidFill>
                  <a:srgbClr val="0078c1"/>
                </a:solidFill>
                <a:latin typeface="Europe_Ext"/>
              </a:rPr>
              <a:t>
</a:t>
            </a:r>
            <a:r>
              <a:rPr b="1" lang="ru-RU" sz="1200">
                <a:solidFill>
                  <a:srgbClr val="0078c1"/>
                </a:solidFill>
                <a:latin typeface="Europe_Ext"/>
              </a:rPr>
              <a:t>КРАСНОЯРСКОГО КРАЯ</a:t>
            </a:r>
            <a:endParaRPr/>
          </a:p>
        </p:txBody>
      </p:sp>
      <p:sp>
        <p:nvSpPr>
          <p:cNvPr id="120" name="PlaceHolder 18"/>
          <p:cNvSpPr>
            <a:spLocks noGrp="1"/>
          </p:cNvSpPr>
          <p:nvPr>
            <p:ph type="title"/>
          </p:nvPr>
        </p:nvSpPr>
        <p:spPr>
          <a:xfrm>
            <a:off x="468360" y="1268280"/>
            <a:ext cx="8229240" cy="791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3366"/>
                </a:solidFill>
                <a:latin typeface="Arial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21" name="PlaceHolder 19"/>
          <p:cNvSpPr>
            <a:spLocks noGrp="1"/>
          </p:cNvSpPr>
          <p:nvPr>
            <p:ph type="body"/>
          </p:nvPr>
        </p:nvSpPr>
        <p:spPr>
          <a:xfrm>
            <a:off x="457200" y="2205000"/>
            <a:ext cx="8229240" cy="39207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Arial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ru-RU" sz="3200">
                <a:solidFill>
                  <a:srgbClr val="000000"/>
                </a:solidFill>
                <a:latin typeface="Arial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ru-RU" sz="2800">
                <a:solidFill>
                  <a:srgbClr val="000000"/>
                </a:solidFill>
                <a:latin typeface="Arial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ru-RU" sz="2400">
                <a:solidFill>
                  <a:srgbClr val="000000"/>
                </a:solidFill>
                <a:latin typeface="Arial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ru-RU" sz="2000">
                <a:solidFill>
                  <a:srgbClr val="000000"/>
                </a:solidFill>
                <a:latin typeface="Arial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ru-RU" sz="2000">
                <a:solidFill>
                  <a:srgbClr val="000000"/>
                </a:solidFill>
                <a:latin typeface="Arial"/>
              </a:rPr>
              <a:t>Пятый уровень</a:t>
            </a:r>
            <a:endParaRPr/>
          </a:p>
        </p:txBody>
      </p:sp>
      <p:sp>
        <p:nvSpPr>
          <p:cNvPr id="122" name="PlaceHolder 20"/>
          <p:cNvSpPr>
            <a:spLocks noGrp="1"/>
          </p:cNvSpPr>
          <p:nvPr>
            <p:ph type="sldNum"/>
          </p:nvPr>
        </p:nvSpPr>
        <p:spPr>
          <a:xfrm>
            <a:off x="8370720" y="6267600"/>
            <a:ext cx="375840" cy="2566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D3FB828A-A6FF-4AAB-B63A-ACCFE31976F2}" type="slidenum">
              <a:rPr b="1" lang="ru-RU" sz="1200">
                <a:solidFill>
                  <a:srgbClr val="808080"/>
                </a:solidFill>
                <a:latin typeface="Arial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chart" Target="../charts/chart17.xml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chart" Target="../charts/chart18.xml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chart" Target="../charts/chart19.xml"/><Relationship Id="rId2" Type="http://schemas.openxmlformats.org/officeDocument/2006/relationships/chart" Target="../charts/chart20.xml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chart" Target="../charts/chart2.xml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chart" Target="../charts/chart4.xml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5.xml"/><Relationship Id="rId2" Type="http://schemas.openxmlformats.org/officeDocument/2006/relationships/chart" Target="../charts/chart6.xml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chart" Target="../charts/chart7.xml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8.xml"/><Relationship Id="rId2" Type="http://schemas.openxmlformats.org/officeDocument/2006/relationships/chart" Target="../charts/chart9.xml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chart" Target="../charts/chart10.xml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chart" Target="../charts/chart11.xml"/><Relationship Id="rId2" Type="http://schemas.openxmlformats.org/officeDocument/2006/relationships/chart" Target="../charts/chart12.xml"/><Relationship Id="rId3" Type="http://schemas.openxmlformats.org/officeDocument/2006/relationships/chart" Target="../charts/chart13.xml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chart" Target="../charts/chart14.xml"/><Relationship Id="rId2" Type="http://schemas.openxmlformats.org/officeDocument/2006/relationships/chart" Target="../charts/chart15.xml"/><Relationship Id="rId3" Type="http://schemas.openxmlformats.org/officeDocument/2006/relationships/chart" Target="../charts/chart16.xml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611280" y="765000"/>
            <a:ext cx="8137080" cy="2663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i="1" lang="ru-RU" sz="4000">
                <a:solidFill>
                  <a:srgbClr val="0066cc"/>
                </a:solidFill>
                <a:latin typeface="Arial"/>
              </a:rPr>
              <a:t>О результатах мониторинга наркоситуации  </a:t>
            </a:r>
            <a:r>
              <a:rPr b="1" i="1" lang="ru-RU" sz="4000">
                <a:solidFill>
                  <a:srgbClr val="0066cc"/>
                </a:solidFill>
                <a:latin typeface="Arial"/>
              </a:rPr>
              <a:t>
</a:t>
            </a:r>
            <a:r>
              <a:rPr b="1" i="1" lang="ru-RU" sz="4000">
                <a:solidFill>
                  <a:srgbClr val="0066cc"/>
                </a:solidFill>
                <a:latin typeface="Arial"/>
              </a:rPr>
              <a:t>в Красноярском крае</a:t>
            </a:r>
            <a:endParaRPr/>
          </a:p>
        </p:txBody>
      </p:sp>
      <p:sp>
        <p:nvSpPr>
          <p:cNvPr id="161" name="TextShape 2"/>
          <p:cNvSpPr txBox="1"/>
          <p:nvPr/>
        </p:nvSpPr>
        <p:spPr>
          <a:xfrm>
            <a:off x="611280" y="3645000"/>
            <a:ext cx="7994160" cy="2952360"/>
          </a:xfrm>
          <a:prstGeom prst="rect">
            <a:avLst/>
          </a:prstGeom>
        </p:spPr>
        <p:txBody>
          <a:bodyPr/>
          <a:p>
            <a:pPr>
              <a:lnSpc>
                <a:spcPct val="80000"/>
              </a:lnSpc>
            </a:pPr>
            <a:r>
              <a:rPr b="1" lang="ru-RU" sz="2800">
                <a:solidFill>
                  <a:srgbClr val="12b2eb"/>
                </a:solidFill>
                <a:latin typeface="Arial"/>
              </a:rPr>
              <a:t>          </a:t>
            </a:r>
            <a:r>
              <a:rPr b="1" lang="ru-RU" sz="2800">
                <a:solidFill>
                  <a:srgbClr val="00b0f0"/>
                </a:solidFill>
                <a:latin typeface="Arial"/>
              </a:rPr>
              <a:t>Агафонова Людмила Михайловна,     </a:t>
            </a:r>
            <a:endParaRPr/>
          </a:p>
          <a:p>
            <a:pPr>
              <a:lnSpc>
                <a:spcPct val="80000"/>
              </a:lnSpc>
            </a:pPr>
            <a:r>
              <a:rPr b="1" lang="ru-RU" sz="2800">
                <a:solidFill>
                  <a:srgbClr val="00b0f0"/>
                </a:solidFill>
                <a:latin typeface="Arial"/>
              </a:rPr>
              <a:t>                        </a:t>
            </a:r>
            <a:r>
              <a:rPr lang="ru-RU" sz="2400">
                <a:solidFill>
                  <a:srgbClr val="00b0f0"/>
                </a:solidFill>
                <a:latin typeface="Arial"/>
              </a:rPr>
              <a:t>заместитель главного врача </a:t>
            </a:r>
            <a:endParaRPr/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b0f0"/>
                </a:solidFill>
                <a:latin typeface="Arial"/>
              </a:rPr>
              <a:t>                            </a:t>
            </a:r>
            <a:r>
              <a:rPr lang="ru-RU" sz="2400">
                <a:solidFill>
                  <a:srgbClr val="00b0f0"/>
                </a:solidFill>
                <a:latin typeface="Arial"/>
              </a:rPr>
              <a:t>по организационно-методической </a:t>
            </a:r>
            <a:endParaRPr/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b0f0"/>
                </a:solidFill>
                <a:latin typeface="Arial"/>
              </a:rPr>
              <a:t>                            </a:t>
            </a:r>
            <a:r>
              <a:rPr lang="ru-RU" sz="2400">
                <a:solidFill>
                  <a:srgbClr val="00b0f0"/>
                </a:solidFill>
                <a:latin typeface="Arial"/>
              </a:rPr>
              <a:t>работе КГБУЗ «ККНД №1»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r>
              <a:rPr b="1" lang="ru-RU">
                <a:solidFill>
                  <a:srgbClr val="000000"/>
                </a:solidFill>
                <a:latin typeface="Arial"/>
              </a:rPr>
              <a:t>г. Красноярск, 19 мая 2016 года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1114560" y="1555920"/>
            <a:ext cx="7561080" cy="1998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>
                <a:solidFill>
                  <a:srgbClr val="ffffd9"/>
                </a:solidFill>
                <a:latin typeface="Arial"/>
              </a:rPr>
              <a:t>Структура</a:t>
            </a:r>
            <a:r>
              <a:rPr b="1" lang="ru-RU" sz="1400">
                <a:solidFill>
                  <a:srgbClr val="ffffd9"/>
                </a:solidFill>
                <a:latin typeface="Arial"/>
              </a:rPr>
              <a:t> </a:t>
            </a:r>
            <a:r>
              <a:rPr b="1" lang="ru-RU">
                <a:solidFill>
                  <a:srgbClr val="ffffd9"/>
                </a:solidFill>
                <a:latin typeface="Arial"/>
              </a:rPr>
              <a:t>первичной заболеваемости наркоманией, 2015 год</a:t>
            </a:r>
            <a:endParaRPr/>
          </a:p>
        </p:txBody>
      </p:sp>
      <p:graphicFrame>
        <p:nvGraphicFramePr>
          <p:cNvPr id="198" name="Диаграмма 2"/>
          <p:cNvGraphicFramePr/>
          <p:nvPr/>
        </p:nvGraphicFramePr>
        <p:xfrm>
          <a:off x="539640" y="332640"/>
          <a:ext cx="8135640" cy="587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467640" y="332640"/>
            <a:ext cx="8229240" cy="15840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2800">
                <a:solidFill>
                  <a:srgbClr val="000000"/>
                </a:solidFill>
                <a:latin typeface="Times New Roman"/>
              </a:rPr>
              <a:t>Структура первичной наркологической заболеваемости несовершеннолетних </a:t>
            </a:r>
            <a:r>
              <a:rPr b="1" lang="ru-RU" sz="2800">
                <a:solidFill>
                  <a:srgbClr val="000000"/>
                </a:solidFill>
                <a:latin typeface="Times New Roman"/>
              </a:rPr>
              <a:t>
</a:t>
            </a:r>
            <a:r>
              <a:rPr b="1" lang="ru-RU" sz="2800">
                <a:solidFill>
                  <a:srgbClr val="000000"/>
                </a:solidFill>
                <a:latin typeface="Times New Roman"/>
              </a:rPr>
              <a:t>2015 год</a:t>
            </a:r>
            <a:endParaRPr/>
          </a:p>
        </p:txBody>
      </p:sp>
      <p:graphicFrame>
        <p:nvGraphicFramePr>
          <p:cNvPr id="200" name="Диаграмма 2"/>
          <p:cNvGraphicFramePr/>
          <p:nvPr/>
        </p:nvGraphicFramePr>
        <p:xfrm>
          <a:off x="755640" y="1989000"/>
          <a:ext cx="7919640" cy="410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1114560" y="1555920"/>
            <a:ext cx="7561080" cy="1998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d9"/>
                </a:solidFill>
                <a:latin typeface="Arial"/>
              </a:rPr>
              <a:t>Отравления наркотическими средствами (структура потребления)</a:t>
            </a:r>
            <a:endParaRPr/>
          </a:p>
        </p:txBody>
      </p:sp>
      <p:graphicFrame>
        <p:nvGraphicFramePr>
          <p:cNvPr id="202" name="Диаграмма 3"/>
          <p:cNvGraphicFramePr/>
          <p:nvPr/>
        </p:nvGraphicFramePr>
        <p:xfrm>
          <a:off x="395640" y="116640"/>
          <a:ext cx="8280000" cy="376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203" name="Диаграмма 6"/>
          <p:cNvGraphicFramePr/>
          <p:nvPr/>
        </p:nvGraphicFramePr>
        <p:xfrm>
          <a:off x="971640" y="3789000"/>
          <a:ext cx="7581600" cy="251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479520" y="332640"/>
            <a:ext cx="8076960" cy="1223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3366"/>
                </a:solidFill>
                <a:latin typeface="Times New Roman"/>
              </a:rPr>
              <a:t>Достигнуто снижение показателей </a:t>
            </a:r>
            <a:r>
              <a:rPr b="1" lang="ru-RU" sz="2400">
                <a:solidFill>
                  <a:srgbClr val="003366"/>
                </a:solidFill>
                <a:latin typeface="Times New Roman"/>
              </a:rPr>
              <a:t>
</a:t>
            </a:r>
            <a:r>
              <a:rPr b="1" lang="ru-RU" sz="2400">
                <a:solidFill>
                  <a:srgbClr val="003366"/>
                </a:solidFill>
                <a:latin typeface="Times New Roman"/>
              </a:rPr>
              <a:t>(к уровню 2014 года)</a:t>
            </a:r>
            <a:endParaRPr/>
          </a:p>
        </p:txBody>
      </p:sp>
      <p:pic>
        <p:nvPicPr>
          <p:cNvPr descr="" id="205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324000" y="1772640"/>
            <a:ext cx="8712000" cy="4464000"/>
          </a:xfrm>
          <a:prstGeom prst="rect">
            <a:avLst/>
          </a:prstGeom>
        </p:spPr>
      </p:pic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1066680" y="404640"/>
            <a:ext cx="8076960" cy="1007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3366"/>
                </a:solidFill>
                <a:latin typeface="Arial"/>
              </a:rPr>
              <a:t>
</a:t>
            </a:r>
            <a:r>
              <a:rPr b="1" lang="ru-RU" sz="2400">
                <a:solidFill>
                  <a:srgbClr val="003366"/>
                </a:solidFill>
                <a:latin typeface="Arial"/>
              </a:rPr>
              <a:t>Сохраняется напряженная ситуация по следующим  показателям </a:t>
            </a:r>
            <a:endParaRPr/>
          </a:p>
        </p:txBody>
      </p:sp>
      <p:sp>
        <p:nvSpPr>
          <p:cNvPr id="207" name="CustomShape 2"/>
          <p:cNvSpPr/>
          <p:nvPr/>
        </p:nvSpPr>
        <p:spPr>
          <a:xfrm>
            <a:off x="467640" y="2061000"/>
            <a:ext cx="8424720" cy="4388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>
                <a:solidFill>
                  <a:srgbClr val="000000"/>
                </a:solidFill>
                <a:latin typeface="Arial"/>
              </a:rPr>
              <a:t> 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b="1" lang="ru-RU" sz="2400">
                <a:solidFill>
                  <a:srgbClr val="000000"/>
                </a:solidFill>
                <a:latin typeface="Arial"/>
              </a:rPr>
              <a:t> </a:t>
            </a:r>
            <a:r>
              <a:rPr b="1" lang="ru-RU" sz="2400">
                <a:solidFill>
                  <a:srgbClr val="000000"/>
                </a:solidFill>
                <a:latin typeface="Arial"/>
              </a:rPr>
              <a:t>высокой заболеваемостью алкогольными   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0000"/>
                </a:solidFill>
                <a:latin typeface="Arial"/>
              </a:rPr>
              <a:t>     </a:t>
            </a:r>
            <a:r>
              <a:rPr b="1" lang="ru-RU" sz="2400">
                <a:solidFill>
                  <a:srgbClr val="000000"/>
                </a:solidFill>
                <a:latin typeface="Arial"/>
              </a:rPr>
              <a:t>психозами;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0000"/>
                </a:solidFill>
                <a:latin typeface="Arial"/>
              </a:rPr>
              <a:t> 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b="1" lang="ru-RU" sz="2400">
                <a:solidFill>
                  <a:srgbClr val="000000"/>
                </a:solidFill>
                <a:latin typeface="Arial"/>
              </a:rPr>
              <a:t>высокой первичной заболеваемостью                  наркоманией, в том числе несовершеннолетних; 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Arial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Arial"/>
              </a:rPr>
              <a:t>-   </a:t>
            </a:r>
            <a:r>
              <a:rPr b="1" lang="ru-RU" sz="2400">
                <a:solidFill>
                  <a:srgbClr val="000000"/>
                </a:solidFill>
                <a:latin typeface="Arial"/>
              </a:rPr>
              <a:t>увеличением доля ВИЧ-инфицированных среди   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0000"/>
                </a:solidFill>
                <a:latin typeface="Arial"/>
              </a:rPr>
              <a:t>     </a:t>
            </a:r>
            <a:r>
              <a:rPr b="1" lang="ru-RU" sz="2400">
                <a:solidFill>
                  <a:srgbClr val="000000"/>
                </a:solidFill>
                <a:latin typeface="Arial"/>
              </a:rPr>
              <a:t>потребителей наркотиков инъекционным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0000"/>
                </a:solidFill>
                <a:latin typeface="Arial"/>
              </a:rPr>
              <a:t>     </a:t>
            </a:r>
            <a:r>
              <a:rPr b="1" lang="ru-RU" sz="2400">
                <a:solidFill>
                  <a:srgbClr val="000000"/>
                </a:solidFill>
                <a:latin typeface="Arial"/>
              </a:rPr>
              <a:t>способом; 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Arial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0000"/>
                </a:solidFill>
                <a:latin typeface="Arial"/>
              </a:rPr>
              <a:t>-    увеличением группы больных с полинаркоманией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" name="Table 1"/>
          <p:cNvGraphicFramePr/>
          <p:nvPr/>
        </p:nvGraphicFramePr>
        <p:xfrm>
          <a:off x="827640" y="980640"/>
          <a:ext cx="7920000" cy="5722200"/>
        </p:xfrm>
        <a:graphic>
          <a:graphicData uri="http://schemas.openxmlformats.org/drawingml/2006/table">
            <a:tbl>
              <a:tblPr/>
              <a:tblGrid>
                <a:gridCol w="621000"/>
                <a:gridCol w="4708440"/>
                <a:gridCol w="2590560"/>
              </a:tblGrid>
              <a:tr h="635400">
                <a:tc>
                  <a:txBody>
                    <a:bodyPr anchor="ctr" bIns="0" lIns="51480" rIns="51480" tIns="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Параметры  оценки  наркоситуации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0" lIns="51480" rIns="51480" tIns="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Состояние наркоситуации</a:t>
                      </a:r>
                      <a:endParaRPr/>
                    </a:p>
                  </a:txBody>
                  <a:tcPr/>
                </a:tc>
              </a:tr>
              <a:tr h="460080">
                <a:tc>
                  <a:txBody>
                    <a:bodyPr anchor="ctr" bIns="0" lIns="51480" rIns="51480" tIns="0" wrap="none"/>
                    <a:p>
                      <a:pPr algn="just">
                        <a:lnSpc>
                          <a:spcPct val="100000"/>
                        </a:lnSpc>
                        <a:buFont typeface="Arial"/>
                        <a:buAutoNum type="romanUcPeriod"/>
                      </a:pPr>
                      <a:r>
                        <a:rPr b="1"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Масштабы немедицинского потребления наркотиков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0" lIns="51480" rIns="51480" tIns="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Напряженное</a:t>
                      </a:r>
                      <a:endParaRPr/>
                    </a:p>
                  </a:txBody>
                  <a:tcPr/>
                </a:tc>
              </a:tr>
              <a:tr h="590040">
                <a:tc>
                  <a:tcPr/>
                </a:tc>
                <a:tc>
                  <a:txBody>
                    <a:bodyPr anchor="ctr" bIns="0" lIns="51480" rIns="51480" tIns="0"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Распространенность немедицинского потребления наркотиков с учетом латентности 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0" lIns="51480" rIns="51480" tIns="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Напряженное</a:t>
                      </a:r>
                      <a:endParaRPr/>
                    </a:p>
                  </a:txBody>
                  <a:tcPr/>
                </a:tc>
              </a:tr>
              <a:tr h="505800">
                <a:tc>
                  <a:txBody>
                    <a:bodyPr anchor="ctr" bIns="0" lIns="51480" rIns="51480" tIns="0" wrap="none"/>
                    <a:p>
                      <a:pPr algn="just">
                        <a:lnSpc>
                          <a:spcPct val="100000"/>
                        </a:lnSpc>
                        <a:buFont typeface="Arial"/>
                        <a:buAutoNum type="romanUcPeriod"/>
                      </a:pPr>
                      <a:r>
                        <a:rPr b="1"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Обращаемости за наркологической медицинской помощью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0" lIns="51480" rIns="51480" tIns="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Предкризисное</a:t>
                      </a:r>
                      <a:endParaRPr/>
                    </a:p>
                  </a:txBody>
                  <a:tcPr/>
                </a:tc>
              </a:tr>
              <a:tr h="712080">
                <a:tc>
                  <a:tcPr/>
                </a:tc>
                <a:tc>
                  <a:txBody>
                    <a:bodyPr anchor="ctr" bIns="0" lIns="51480" rIns="51480" tIns="0"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Общая заболеваемость наркоманией и обращаемость лиц, употребляющих наркотики с вредными последствиями 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0" lIns="51480" rIns="51480" tIns="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Напряженное</a:t>
                      </a:r>
                      <a:endParaRPr/>
                    </a:p>
                  </a:txBody>
                  <a:tcPr/>
                </a:tc>
              </a:tr>
              <a:tr h="402120">
                <a:tc>
                  <a:tcPr/>
                </a:tc>
                <a:tc>
                  <a:txBody>
                    <a:bodyPr anchor="ctr" bIns="0" lIns="51480" rIns="51480" tIns="0"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Первичная заболеваемость наркоманией  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0" lIns="51480" rIns="51480" tIns="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Предкризисное</a:t>
                      </a:r>
                      <a:endParaRPr/>
                    </a:p>
                  </a:txBody>
                  <a:tcPr/>
                </a:tc>
              </a:tr>
              <a:tr h="633600">
                <a:tc>
                  <a:tcPr/>
                </a:tc>
                <a:tc>
                  <a:txBody>
                    <a:bodyPr anchor="ctr" bIns="0" lIns="51480" rIns="51480" tIns="0"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Первичная обращаемость лиц, употребляющих наркотики </a:t>
                      </a:r>
                      <a:endParaRPr/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с вредными последствиями 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0" lIns="51480" rIns="51480" tIns="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Тяжелое</a:t>
                      </a:r>
                      <a:endParaRPr/>
                    </a:p>
                  </a:txBody>
                  <a:tcPr/>
                </a:tc>
              </a:tr>
              <a:tr h="442800">
                <a:tc>
                  <a:txBody>
                    <a:bodyPr anchor="ctr" bIns="0" lIns="51480" rIns="51480" tIns="0" wrap="none"/>
                    <a:p>
                      <a:pPr algn="just">
                        <a:lnSpc>
                          <a:spcPct val="100000"/>
                        </a:lnSpc>
                        <a:buFont typeface="Arial"/>
                        <a:buAutoNum type="romanUcPeriod"/>
                      </a:pPr>
                      <a:r>
                        <a:rPr b="1"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Смертность от употребления наркотиков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0" lIns="51480" rIns="51480" tIns="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Напряженное</a:t>
                      </a:r>
                      <a:endParaRPr/>
                    </a:p>
                  </a:txBody>
                  <a:tcPr/>
                </a:tc>
              </a:tr>
              <a:tr h="812160">
                <a:tc>
                  <a:txBody>
                    <a:bodyPr anchor="ctr" bIns="0" lIns="51480" rIns="51480" tIns="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000">
                          <a:solidFill>
                            <a:srgbClr val="ffffd9"/>
                          </a:solidFill>
                          <a:latin typeface="Arial"/>
                        </a:rPr>
                        <a:t>10.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0" lIns="51480" rIns="51480" tIns="0"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Смертность, связанная с острым отравлением наркотиками по данным судебно-медицинской экспертизы </a:t>
                      </a:r>
                      <a:endParaRPr/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
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0" lIns="51480" rIns="51480" tIns="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Напряженное</a:t>
                      </a:r>
                      <a:endParaRPr/>
                    </a:p>
                  </a:txBody>
                  <a:tcPr/>
                </a:tc>
              </a:tr>
              <a:tr h="528120">
                <a:tc>
                  <a:txBody>
                    <a:bodyPr anchor="ctr" bIns="0" lIns="51480" rIns="51480" tIns="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000000"/>
                          </a:solidFill>
                          <a:latin typeface="Times New Roman"/>
                        </a:rPr>
                        <a:t>Итоговая оценка наркоситуации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0" lIns="51480" rIns="51480" tIns="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ТЯЖЕЛАЯ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9" name="CustomShape 2"/>
          <p:cNvSpPr/>
          <p:nvPr/>
        </p:nvSpPr>
        <p:spPr>
          <a:xfrm>
            <a:off x="1302480" y="232560"/>
            <a:ext cx="6145920" cy="640800"/>
          </a:xfrm>
          <a:prstGeom prst="rect">
            <a:avLst/>
          </a:prstGeom>
          <a:solidFill>
            <a:srgbClr val="ffffcc"/>
          </a:solidFill>
        </p:spPr>
        <p:txBody>
          <a:bodyPr anchor="ctr" wrap="none"/>
          <a:p>
            <a:pPr>
              <a:lnSpc>
                <a:spcPct val="100000"/>
              </a:lnSpc>
            </a:pPr>
            <a:r>
              <a:rPr b="1" lang="ru-RU">
                <a:solidFill>
                  <a:srgbClr val="000000"/>
                </a:solidFill>
                <a:latin typeface="Times New Roman"/>
                <a:ea typeface="Lucida Sans Unicode"/>
              </a:rPr>
              <a:t>Оценка  состояния  наркоситуации в Красноярском  крае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" name="Объект 2"/>
          <p:cNvGraphicFramePr/>
          <p:nvPr/>
        </p:nvGraphicFramePr>
        <p:xfrm>
          <a:off x="48240" y="764640"/>
          <a:ext cx="4600080" cy="2930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63" name="Объект 7"/>
          <p:cNvGraphicFramePr/>
          <p:nvPr/>
        </p:nvGraphicFramePr>
        <p:xfrm>
          <a:off x="5004000" y="908640"/>
          <a:ext cx="3924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4" name="CustomShape 1"/>
          <p:cNvSpPr/>
          <p:nvPr/>
        </p:nvSpPr>
        <p:spPr>
          <a:xfrm>
            <a:off x="755640" y="4076640"/>
            <a:ext cx="7776720" cy="2304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404040"/>
                </a:solidFill>
                <a:latin typeface="Arial"/>
              </a:rPr>
              <a:t>В 2015 году всего зарегистрировано   39 744 больных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404040"/>
                </a:solidFill>
                <a:latin typeface="Arial"/>
              </a:rPr>
              <a:t>с наркологическими расстройствами: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404040"/>
                </a:solidFill>
                <a:latin typeface="Arial"/>
              </a:rPr>
              <a:t>            </a:t>
            </a:r>
            <a:r>
              <a:rPr b="1" lang="ru-RU" sz="2000">
                <a:solidFill>
                  <a:srgbClr val="404040"/>
                </a:solidFill>
                <a:latin typeface="Arial"/>
              </a:rPr>
              <a:t>30 743 –</a:t>
            </a:r>
            <a:r>
              <a:rPr b="1" lang="ru-RU" sz="2000">
                <a:solidFill>
                  <a:srgbClr val="000000"/>
                </a:solidFill>
                <a:latin typeface="Arial"/>
              </a:rPr>
              <a:t> </a:t>
            </a:r>
            <a:r>
              <a:rPr b="1" lang="ru-RU" sz="2000">
                <a:solidFill>
                  <a:srgbClr val="404040"/>
                </a:solidFill>
                <a:latin typeface="Arial"/>
              </a:rPr>
              <a:t> потребители алкоголя;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404040"/>
                </a:solidFill>
                <a:latin typeface="Arial"/>
              </a:rPr>
              <a:t>              </a:t>
            </a:r>
            <a:r>
              <a:rPr b="1" lang="ru-RU" sz="2000">
                <a:solidFill>
                  <a:srgbClr val="404040"/>
                </a:solidFill>
                <a:latin typeface="Arial"/>
              </a:rPr>
              <a:t>8 526 – потребители наркотических средств;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404040"/>
                </a:solidFill>
                <a:latin typeface="Arial"/>
              </a:rPr>
              <a:t>                 </a:t>
            </a:r>
            <a:r>
              <a:rPr b="1" lang="ru-RU" sz="2000">
                <a:solidFill>
                  <a:srgbClr val="404040"/>
                </a:solidFill>
                <a:latin typeface="Arial"/>
              </a:rPr>
              <a:t>475 – потребители ненаркотических веществ.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5" name="CustomShape 2"/>
          <p:cNvSpPr/>
          <p:nvPr/>
        </p:nvSpPr>
        <p:spPr>
          <a:xfrm>
            <a:off x="467640" y="188640"/>
            <a:ext cx="8712000" cy="395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Times New Roman"/>
              </a:rPr>
              <a:t>Динамика уровня заболеваемости наркологическими расстройствами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" name="Диаграмма 5"/>
          <p:cNvGraphicFramePr/>
          <p:nvPr/>
        </p:nvGraphicFramePr>
        <p:xfrm>
          <a:off x="50760" y="2421000"/>
          <a:ext cx="4147920" cy="461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67" name="Диаграмма 6"/>
          <p:cNvGraphicFramePr/>
          <p:nvPr/>
        </p:nvGraphicFramePr>
        <p:xfrm>
          <a:off x="4212000" y="2349000"/>
          <a:ext cx="4931640" cy="446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8" name="CustomShape 1"/>
          <p:cNvSpPr/>
          <p:nvPr/>
        </p:nvSpPr>
        <p:spPr>
          <a:xfrm>
            <a:off x="5724000" y="1556640"/>
            <a:ext cx="2592000" cy="4251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Arial"/>
              </a:rPr>
              <a:t>Низкий уровень</a:t>
            </a:r>
            <a:endParaRPr/>
          </a:p>
        </p:txBody>
      </p:sp>
      <p:sp>
        <p:nvSpPr>
          <p:cNvPr id="169" name="CustomShape 2"/>
          <p:cNvSpPr/>
          <p:nvPr/>
        </p:nvSpPr>
        <p:spPr>
          <a:xfrm>
            <a:off x="899640" y="1484640"/>
            <a:ext cx="2880000" cy="4971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Arial"/>
              </a:rPr>
              <a:t>Высокий уровень</a:t>
            </a:r>
            <a:endParaRPr/>
          </a:p>
        </p:txBody>
      </p:sp>
      <p:sp>
        <p:nvSpPr>
          <p:cNvPr id="170" name="TextShape 3"/>
          <p:cNvSpPr txBox="1"/>
          <p:nvPr/>
        </p:nvSpPr>
        <p:spPr>
          <a:xfrm>
            <a:off x="590400" y="260640"/>
            <a:ext cx="8229240" cy="791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Times New Roman"/>
              </a:rPr>
              <a:t>Территории с высоким и низким уровнем общей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
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заболеваемости наркологическими расстройствами, 2015 год 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" name="Диаграмма 5"/>
          <p:cNvGraphicFramePr/>
          <p:nvPr/>
        </p:nvGraphicFramePr>
        <p:xfrm>
          <a:off x="50760" y="1989000"/>
          <a:ext cx="4147920" cy="505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72" name="Диаграмма 6"/>
          <p:cNvGraphicFramePr/>
          <p:nvPr/>
        </p:nvGraphicFramePr>
        <p:xfrm>
          <a:off x="4212000" y="1484640"/>
          <a:ext cx="4931640" cy="533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3" name="CustomShape 1"/>
          <p:cNvSpPr/>
          <p:nvPr/>
        </p:nvSpPr>
        <p:spPr>
          <a:xfrm>
            <a:off x="5724000" y="1484640"/>
            <a:ext cx="2592000" cy="4316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Arial"/>
              </a:rPr>
              <a:t>Низкий уровень</a:t>
            </a:r>
            <a:endParaRPr/>
          </a:p>
        </p:txBody>
      </p:sp>
      <p:sp>
        <p:nvSpPr>
          <p:cNvPr id="174" name="CustomShape 2"/>
          <p:cNvSpPr/>
          <p:nvPr/>
        </p:nvSpPr>
        <p:spPr>
          <a:xfrm>
            <a:off x="683640" y="1484640"/>
            <a:ext cx="2880000" cy="4316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Arial"/>
              </a:rPr>
              <a:t>Высокий уровень</a:t>
            </a:r>
            <a:endParaRPr/>
          </a:p>
        </p:txBody>
      </p:sp>
      <p:sp>
        <p:nvSpPr>
          <p:cNvPr id="175" name="TextShape 3"/>
          <p:cNvSpPr txBox="1"/>
          <p:nvPr/>
        </p:nvSpPr>
        <p:spPr>
          <a:xfrm>
            <a:off x="590400" y="260640"/>
            <a:ext cx="8229240" cy="1007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2000">
                <a:solidFill>
                  <a:srgbClr val="003366"/>
                </a:solidFill>
                <a:latin typeface="Times New Roman"/>
              </a:rPr>
              <a:t>Территории с высоким и низким уровнем первичной заболеваемости наркологическими расстройствами 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611640" y="548640"/>
            <a:ext cx="8229240" cy="935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003366"/>
                </a:solidFill>
                <a:latin typeface="Times New Roman"/>
              </a:rPr>
              <a:t>Возрастная структура первичной наркологической заболеваемости</a:t>
            </a:r>
            <a:endParaRPr/>
          </a:p>
        </p:txBody>
      </p:sp>
      <p:graphicFrame>
        <p:nvGraphicFramePr>
          <p:cNvPr id="177" name="Объект 3"/>
          <p:cNvGraphicFramePr/>
          <p:nvPr/>
        </p:nvGraphicFramePr>
        <p:xfrm>
          <a:off x="683640" y="1989000"/>
          <a:ext cx="8229240" cy="392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" name="Объект 2"/>
          <p:cNvGraphicFramePr/>
          <p:nvPr/>
        </p:nvGraphicFramePr>
        <p:xfrm>
          <a:off x="306360" y="743040"/>
          <a:ext cx="4600080" cy="2930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79" name="Объект 7"/>
          <p:cNvGraphicFramePr/>
          <p:nvPr/>
        </p:nvGraphicFramePr>
        <p:xfrm>
          <a:off x="5018040" y="816120"/>
          <a:ext cx="3924000" cy="283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0" name="CustomShape 1"/>
          <p:cNvSpPr/>
          <p:nvPr/>
        </p:nvSpPr>
        <p:spPr>
          <a:xfrm>
            <a:off x="539640" y="3933000"/>
            <a:ext cx="8208720" cy="2520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400">
                <a:solidFill>
                  <a:srgbClr val="404040"/>
                </a:solidFill>
                <a:latin typeface="Arial"/>
              </a:rPr>
              <a:t>В 2015 году зарегистрировано 1 787  больных </a:t>
            </a:r>
            <a:r>
              <a:rPr lang="ru-RU" sz="2400">
                <a:solidFill>
                  <a:srgbClr val="404040"/>
                </a:solidFill>
                <a:latin typeface="Arial"/>
              </a:rPr>
              <a:t>
</a:t>
            </a:r>
            <a:r>
              <a:rPr lang="ru-RU" sz="2400">
                <a:solidFill>
                  <a:srgbClr val="404040"/>
                </a:solidFill>
                <a:latin typeface="Arial"/>
              </a:rPr>
              <a:t>с алкогольными психозами (62,5 на 100 тыс. нас.)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404040"/>
                </a:solidFill>
                <a:latin typeface="Arial"/>
              </a:rPr>
              <a:t>(2014 год: РФ – 49,4; СФО – 54,57)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404040"/>
                </a:solidFill>
                <a:latin typeface="Arial"/>
              </a:rPr>
              <a:t>Зарегистрировано впервые – 921 (32,2 на 100 тыс.нас.)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404040"/>
                </a:solidFill>
                <a:latin typeface="Arial"/>
              </a:rPr>
              <a:t>(2014 год: РФ – 23,4; СФО – 27,2)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1" name="CustomShape 2"/>
          <p:cNvSpPr/>
          <p:nvPr/>
        </p:nvSpPr>
        <p:spPr>
          <a:xfrm>
            <a:off x="395640" y="188640"/>
            <a:ext cx="8568720" cy="4561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0000"/>
                </a:solidFill>
                <a:latin typeface="Times New Roman"/>
              </a:rPr>
              <a:t>Динамика уровня заболеваемости алкогольными психозами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539640" y="3933000"/>
            <a:ext cx="8208720" cy="2520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3" name="CustomShape 2"/>
          <p:cNvSpPr/>
          <p:nvPr/>
        </p:nvSpPr>
        <p:spPr>
          <a:xfrm>
            <a:off x="323640" y="332640"/>
            <a:ext cx="8712720" cy="5778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3200">
                <a:solidFill>
                  <a:srgbClr val="000000"/>
                </a:solidFill>
                <a:latin typeface="Times New Roman"/>
              </a:rPr>
              <a:t>Доля ВИЧ-инфицированных  среди ПИН</a:t>
            </a:r>
            <a:endParaRPr/>
          </a:p>
        </p:txBody>
      </p:sp>
      <p:graphicFrame>
        <p:nvGraphicFramePr>
          <p:cNvPr id="184" name="Диаграмма 4"/>
          <p:cNvGraphicFramePr/>
          <p:nvPr/>
        </p:nvGraphicFramePr>
        <p:xfrm>
          <a:off x="1523880" y="1397160"/>
          <a:ext cx="6095520" cy="4063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" name="Объект 2"/>
          <p:cNvGraphicFramePr/>
          <p:nvPr/>
        </p:nvGraphicFramePr>
        <p:xfrm>
          <a:off x="826920" y="1103400"/>
          <a:ext cx="7921440" cy="208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86" name="Диаграмма 4"/>
          <p:cNvGraphicFramePr/>
          <p:nvPr/>
        </p:nvGraphicFramePr>
        <p:xfrm>
          <a:off x="184320" y="3357720"/>
          <a:ext cx="4465440" cy="299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7" name="Диаграмма 5"/>
          <p:cNvGraphicFramePr/>
          <p:nvPr/>
        </p:nvGraphicFramePr>
        <p:xfrm>
          <a:off x="4649760" y="3357720"/>
          <a:ext cx="4393800" cy="3095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8" name="CustomShape 1"/>
          <p:cNvSpPr/>
          <p:nvPr/>
        </p:nvSpPr>
        <p:spPr>
          <a:xfrm>
            <a:off x="5868000" y="3215160"/>
            <a:ext cx="2592000" cy="3574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Arial"/>
              </a:rPr>
              <a:t>Низкий уровень</a:t>
            </a:r>
            <a:endParaRPr/>
          </a:p>
        </p:txBody>
      </p:sp>
      <p:sp>
        <p:nvSpPr>
          <p:cNvPr id="189" name="CustomShape 2"/>
          <p:cNvSpPr/>
          <p:nvPr/>
        </p:nvSpPr>
        <p:spPr>
          <a:xfrm>
            <a:off x="1043640" y="3208680"/>
            <a:ext cx="2880000" cy="4359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Arial"/>
              </a:rPr>
              <a:t>Высокий уровень</a:t>
            </a:r>
            <a:endParaRPr/>
          </a:p>
        </p:txBody>
      </p:sp>
      <p:sp>
        <p:nvSpPr>
          <p:cNvPr id="190" name="CustomShape 3"/>
          <p:cNvSpPr/>
          <p:nvPr/>
        </p:nvSpPr>
        <p:spPr>
          <a:xfrm>
            <a:off x="251640" y="765000"/>
            <a:ext cx="8712720" cy="4561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0000"/>
                </a:solidFill>
                <a:latin typeface="Arial"/>
              </a:rPr>
              <a:t>Динамика уровня общей заболеваемости наркоманией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1" name="Объект 2"/>
          <p:cNvGraphicFramePr/>
          <p:nvPr/>
        </p:nvGraphicFramePr>
        <p:xfrm>
          <a:off x="826920" y="1103400"/>
          <a:ext cx="7921440" cy="208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92" name="Диаграмма 4"/>
          <p:cNvGraphicFramePr/>
          <p:nvPr/>
        </p:nvGraphicFramePr>
        <p:xfrm>
          <a:off x="184320" y="3357720"/>
          <a:ext cx="4465440" cy="299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3" name="Диаграмма 5"/>
          <p:cNvGraphicFramePr/>
          <p:nvPr/>
        </p:nvGraphicFramePr>
        <p:xfrm>
          <a:off x="4649760" y="3357720"/>
          <a:ext cx="4393800" cy="3095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" name="CustomShape 1"/>
          <p:cNvSpPr/>
          <p:nvPr/>
        </p:nvSpPr>
        <p:spPr>
          <a:xfrm>
            <a:off x="5868000" y="3215160"/>
            <a:ext cx="2592000" cy="3574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Arial"/>
              </a:rPr>
              <a:t>Низкий уровень</a:t>
            </a:r>
            <a:endParaRPr/>
          </a:p>
        </p:txBody>
      </p:sp>
      <p:sp>
        <p:nvSpPr>
          <p:cNvPr id="195" name="CustomShape 2"/>
          <p:cNvSpPr/>
          <p:nvPr/>
        </p:nvSpPr>
        <p:spPr>
          <a:xfrm>
            <a:off x="1043640" y="3208680"/>
            <a:ext cx="2880000" cy="4359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Arial"/>
              </a:rPr>
              <a:t>Высокий уровень</a:t>
            </a:r>
            <a:endParaRPr/>
          </a:p>
        </p:txBody>
      </p:sp>
      <p:sp>
        <p:nvSpPr>
          <p:cNvPr id="196" name="CustomShape 3"/>
          <p:cNvSpPr/>
          <p:nvPr/>
        </p:nvSpPr>
        <p:spPr>
          <a:xfrm>
            <a:off x="466200" y="332640"/>
            <a:ext cx="8425800" cy="9435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000000"/>
                </a:solidFill>
                <a:latin typeface="Times New Roman"/>
              </a:rPr>
              <a:t>Динамика уровня первичной заболеваемости  наркоманией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